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711" r:id="rId2"/>
    <p:sldId id="9683" r:id="rId3"/>
    <p:sldId id="9688" r:id="rId4"/>
    <p:sldId id="9723" r:id="rId5"/>
    <p:sldId id="9713" r:id="rId6"/>
    <p:sldId id="9692" r:id="rId7"/>
    <p:sldId id="9695" r:id="rId8"/>
    <p:sldId id="9721" r:id="rId9"/>
    <p:sldId id="9722" r:id="rId10"/>
    <p:sldId id="9696" r:id="rId11"/>
    <p:sldId id="9717" r:id="rId12"/>
    <p:sldId id="9720" r:id="rId13"/>
    <p:sldId id="9718" r:id="rId14"/>
    <p:sldId id="9719" r:id="rId15"/>
    <p:sldId id="9714" r:id="rId16"/>
    <p:sldId id="9701" r:id="rId17"/>
    <p:sldId id="9702" r:id="rId18"/>
    <p:sldId id="9704" r:id="rId19"/>
    <p:sldId id="9705" r:id="rId20"/>
    <p:sldId id="9706" r:id="rId21"/>
    <p:sldId id="9712" r:id="rId22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93F"/>
    <a:srgbClr val="C6733D"/>
    <a:srgbClr val="8B372F"/>
    <a:srgbClr val="254061"/>
    <a:srgbClr val="0E90BE"/>
    <a:srgbClr val="F1615D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40" autoAdjust="0"/>
  </p:normalViewPr>
  <p:slideViewPr>
    <p:cSldViewPr>
      <p:cViewPr varScale="1">
        <p:scale>
          <a:sx n="77" d="100"/>
          <a:sy n="77" d="100"/>
        </p:scale>
        <p:origin x="749" y="82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0A981-A8E9-4D15-808A-22DAAF7F76F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71513-9F8C-4FF6-A702-E321460B7D2E}">
      <dgm:prSet phldrT="[Text]"/>
      <dgm:spPr/>
      <dgm:t>
        <a:bodyPr/>
        <a:lstStyle/>
        <a:p>
          <a:pPr>
            <a:buAutoNum type="arabicPeriod"/>
          </a:pPr>
          <a:r>
            <a:rPr lang="vi-VN" altLang="zh-CN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liên quan chỉ đọc </a:t>
          </a:r>
          <a:endParaRPr lang="en-US" dirty="0"/>
        </a:p>
      </dgm:t>
    </dgm:pt>
    <dgm:pt modelId="{673FEA96-C3BC-42FE-964D-3E9982C5913C}" type="parTrans" cxnId="{44982642-89D2-404D-804F-2EDC465D59AB}">
      <dgm:prSet/>
      <dgm:spPr/>
      <dgm:t>
        <a:bodyPr/>
        <a:lstStyle/>
        <a:p>
          <a:endParaRPr lang="en-US"/>
        </a:p>
      </dgm:t>
    </dgm:pt>
    <dgm:pt modelId="{3602D3EA-56B9-4DC7-BB41-D5B9ED2D52D6}" type="sibTrans" cxnId="{44982642-89D2-404D-804F-2EDC465D59AB}">
      <dgm:prSet/>
      <dgm:spPr/>
      <dgm:t>
        <a:bodyPr/>
        <a:lstStyle/>
        <a:p>
          <a:endParaRPr lang="en-US"/>
        </a:p>
      </dgm:t>
    </dgm:pt>
    <dgm:pt modelId="{DACBC1FC-6583-4C3C-B3A4-877743989ED7}">
      <dgm:prSet phldrT="[Text]"/>
      <dgm:spPr/>
      <dgm:t>
        <a:bodyPr/>
        <a:lstStyle/>
        <a:p>
          <a:pPr>
            <a:buAutoNum type="arabicPeriod"/>
          </a:pPr>
          <a:r>
            <a:rPr lang="vi-VN" altLang="zh-CN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tạm thời </a:t>
          </a:r>
          <a:endParaRPr lang="en-US" dirty="0"/>
        </a:p>
      </dgm:t>
    </dgm:pt>
    <dgm:pt modelId="{A165557F-0B54-4494-81F2-6F7FB533D6E7}" type="parTrans" cxnId="{F9A7592B-0BFC-4209-8414-290DBF0A8877}">
      <dgm:prSet/>
      <dgm:spPr/>
      <dgm:t>
        <a:bodyPr/>
        <a:lstStyle/>
        <a:p>
          <a:endParaRPr lang="en-US"/>
        </a:p>
      </dgm:t>
    </dgm:pt>
    <dgm:pt modelId="{854597C8-05B3-4682-AA07-52D9E7FF25FF}" type="sibTrans" cxnId="{F9A7592B-0BFC-4209-8414-290DBF0A8877}">
      <dgm:prSet/>
      <dgm:spPr/>
      <dgm:t>
        <a:bodyPr/>
        <a:lstStyle/>
        <a:p>
          <a:endParaRPr lang="en-US"/>
        </a:p>
      </dgm:t>
    </dgm:pt>
    <dgm:pt modelId="{2778D132-0BC8-41C7-9FFF-DE363BE3846A}" type="pres">
      <dgm:prSet presAssocID="{7FF0A981-A8E9-4D15-808A-22DAAF7F76F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591FDE3-5BD1-4429-BEDB-2321D24A8C1F}" type="pres">
      <dgm:prSet presAssocID="{7FF0A981-A8E9-4D15-808A-22DAAF7F76F7}" presName="cycle" presStyleCnt="0"/>
      <dgm:spPr/>
    </dgm:pt>
    <dgm:pt modelId="{D7D46675-102C-47D6-AD1E-EA687838DC8E}" type="pres">
      <dgm:prSet presAssocID="{7FF0A981-A8E9-4D15-808A-22DAAF7F76F7}" presName="centerShape" presStyleCnt="0"/>
      <dgm:spPr/>
    </dgm:pt>
    <dgm:pt modelId="{E435A03F-A3DE-48A2-B079-FA612F438ED6}" type="pres">
      <dgm:prSet presAssocID="{7FF0A981-A8E9-4D15-808A-22DAAF7F76F7}" presName="connSite" presStyleLbl="node1" presStyleIdx="0" presStyleCnt="3"/>
      <dgm:spPr/>
    </dgm:pt>
    <dgm:pt modelId="{B2C58954-FD1B-44EA-BB1D-FC4A29465466}" type="pres">
      <dgm:prSet presAssocID="{7FF0A981-A8E9-4D15-808A-22DAAF7F76F7}" presName="visible" presStyleLbl="node1" presStyleIdx="0" presStyleCnt="3" custScaleX="161009" custScaleY="136600" custLinFactNeighborX="-44527" custLinFactNeighborY="-15870"/>
      <dgm:spPr/>
    </dgm:pt>
    <dgm:pt modelId="{B45637B2-781B-4250-A38F-24A176245810}" type="pres">
      <dgm:prSet presAssocID="{673FEA96-C3BC-42FE-964D-3E9982C5913C}" presName="Name25" presStyleLbl="parChTrans1D1" presStyleIdx="0" presStyleCnt="2"/>
      <dgm:spPr/>
    </dgm:pt>
    <dgm:pt modelId="{2CF7E13B-12BB-4C61-BF7C-1D57408FA06A}" type="pres">
      <dgm:prSet presAssocID="{96471513-9F8C-4FF6-A702-E321460B7D2E}" presName="node" presStyleCnt="0"/>
      <dgm:spPr/>
    </dgm:pt>
    <dgm:pt modelId="{022572C4-5FB1-4654-8378-DA810E6FA3BC}" type="pres">
      <dgm:prSet presAssocID="{96471513-9F8C-4FF6-A702-E321460B7D2E}" presName="parentNode" presStyleLbl="node1" presStyleIdx="1" presStyleCnt="3" custLinFactX="32482" custLinFactNeighborX="100000" custLinFactNeighborY="-4794">
        <dgm:presLayoutVars>
          <dgm:chMax val="1"/>
          <dgm:bulletEnabled val="1"/>
        </dgm:presLayoutVars>
      </dgm:prSet>
      <dgm:spPr/>
    </dgm:pt>
    <dgm:pt modelId="{7DCB01C8-4E60-4BD1-9ABD-8C5BEB8F993C}" type="pres">
      <dgm:prSet presAssocID="{96471513-9F8C-4FF6-A702-E321460B7D2E}" presName="childNode" presStyleLbl="revTx" presStyleIdx="0" presStyleCnt="0">
        <dgm:presLayoutVars>
          <dgm:bulletEnabled val="1"/>
        </dgm:presLayoutVars>
      </dgm:prSet>
      <dgm:spPr/>
    </dgm:pt>
    <dgm:pt modelId="{35FBA09C-FBE6-4730-BC0F-3A984AFB492F}" type="pres">
      <dgm:prSet presAssocID="{A165557F-0B54-4494-81F2-6F7FB533D6E7}" presName="Name25" presStyleLbl="parChTrans1D1" presStyleIdx="1" presStyleCnt="2"/>
      <dgm:spPr/>
    </dgm:pt>
    <dgm:pt modelId="{5CAE2D98-4403-471F-A8BD-61302EF9AE3D}" type="pres">
      <dgm:prSet presAssocID="{DACBC1FC-6583-4C3C-B3A4-877743989ED7}" presName="node" presStyleCnt="0"/>
      <dgm:spPr/>
    </dgm:pt>
    <dgm:pt modelId="{1FCD3AAF-3133-4A4B-9409-5133C1A5FC86}" type="pres">
      <dgm:prSet presAssocID="{DACBC1FC-6583-4C3C-B3A4-877743989ED7}" presName="parentNode" presStyleLbl="node1" presStyleIdx="2" presStyleCnt="3" custLinFactX="40657" custLinFactNeighborX="100000" custLinFactNeighborY="-13797">
        <dgm:presLayoutVars>
          <dgm:chMax val="1"/>
          <dgm:bulletEnabled val="1"/>
        </dgm:presLayoutVars>
      </dgm:prSet>
      <dgm:spPr/>
    </dgm:pt>
    <dgm:pt modelId="{212984BE-B295-4C4C-811E-F3EBC6E0E32A}" type="pres">
      <dgm:prSet presAssocID="{DACBC1FC-6583-4C3C-B3A4-877743989ED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F9A7592B-0BFC-4209-8414-290DBF0A8877}" srcId="{7FF0A981-A8E9-4D15-808A-22DAAF7F76F7}" destId="{DACBC1FC-6583-4C3C-B3A4-877743989ED7}" srcOrd="1" destOrd="0" parTransId="{A165557F-0B54-4494-81F2-6F7FB533D6E7}" sibTransId="{854597C8-05B3-4682-AA07-52D9E7FF25FF}"/>
    <dgm:cxn modelId="{44982642-89D2-404D-804F-2EDC465D59AB}" srcId="{7FF0A981-A8E9-4D15-808A-22DAAF7F76F7}" destId="{96471513-9F8C-4FF6-A702-E321460B7D2E}" srcOrd="0" destOrd="0" parTransId="{673FEA96-C3BC-42FE-964D-3E9982C5913C}" sibTransId="{3602D3EA-56B9-4DC7-BB41-D5B9ED2D52D6}"/>
    <dgm:cxn modelId="{DF3ADA51-193A-4B1A-9A64-654C3BD54899}" type="presOf" srcId="{96471513-9F8C-4FF6-A702-E321460B7D2E}" destId="{022572C4-5FB1-4654-8378-DA810E6FA3BC}" srcOrd="0" destOrd="0" presId="urn:microsoft.com/office/officeart/2005/8/layout/radial2"/>
    <dgm:cxn modelId="{BA4BE851-8411-4CE3-940B-D8A9313EAF14}" type="presOf" srcId="{673FEA96-C3BC-42FE-964D-3E9982C5913C}" destId="{B45637B2-781B-4250-A38F-24A176245810}" srcOrd="0" destOrd="0" presId="urn:microsoft.com/office/officeart/2005/8/layout/radial2"/>
    <dgm:cxn modelId="{D69A3954-0566-4E6A-9322-75BC615F2EF7}" type="presOf" srcId="{A165557F-0B54-4494-81F2-6F7FB533D6E7}" destId="{35FBA09C-FBE6-4730-BC0F-3A984AFB492F}" srcOrd="0" destOrd="0" presId="urn:microsoft.com/office/officeart/2005/8/layout/radial2"/>
    <dgm:cxn modelId="{8F40C893-1CFA-4F1A-917F-C58EF88217DC}" type="presOf" srcId="{DACBC1FC-6583-4C3C-B3A4-877743989ED7}" destId="{1FCD3AAF-3133-4A4B-9409-5133C1A5FC86}" srcOrd="0" destOrd="0" presId="urn:microsoft.com/office/officeart/2005/8/layout/radial2"/>
    <dgm:cxn modelId="{FCFAB0ED-38B8-45E7-8F38-704851D7F250}" type="presOf" srcId="{7FF0A981-A8E9-4D15-808A-22DAAF7F76F7}" destId="{2778D132-0BC8-41C7-9FFF-DE363BE3846A}" srcOrd="0" destOrd="0" presId="urn:microsoft.com/office/officeart/2005/8/layout/radial2"/>
    <dgm:cxn modelId="{0C0FF31D-B55A-4D94-BEB7-E0C40477FF4C}" type="presParOf" srcId="{2778D132-0BC8-41C7-9FFF-DE363BE3846A}" destId="{8591FDE3-5BD1-4429-BEDB-2321D24A8C1F}" srcOrd="0" destOrd="0" presId="urn:microsoft.com/office/officeart/2005/8/layout/radial2"/>
    <dgm:cxn modelId="{22AF2586-1D40-4FCF-B92B-256B30F0539E}" type="presParOf" srcId="{8591FDE3-5BD1-4429-BEDB-2321D24A8C1F}" destId="{D7D46675-102C-47D6-AD1E-EA687838DC8E}" srcOrd="0" destOrd="0" presId="urn:microsoft.com/office/officeart/2005/8/layout/radial2"/>
    <dgm:cxn modelId="{DC63959F-ED10-45D5-AC05-936A28CB2CA7}" type="presParOf" srcId="{D7D46675-102C-47D6-AD1E-EA687838DC8E}" destId="{E435A03F-A3DE-48A2-B079-FA612F438ED6}" srcOrd="0" destOrd="0" presId="urn:microsoft.com/office/officeart/2005/8/layout/radial2"/>
    <dgm:cxn modelId="{551F823D-E8FE-4A31-8FA5-2F99B549EA13}" type="presParOf" srcId="{D7D46675-102C-47D6-AD1E-EA687838DC8E}" destId="{B2C58954-FD1B-44EA-BB1D-FC4A29465466}" srcOrd="1" destOrd="0" presId="urn:microsoft.com/office/officeart/2005/8/layout/radial2"/>
    <dgm:cxn modelId="{EF57DC4E-EAEB-46E4-9AF0-2A5BBC9E7650}" type="presParOf" srcId="{8591FDE3-5BD1-4429-BEDB-2321D24A8C1F}" destId="{B45637B2-781B-4250-A38F-24A176245810}" srcOrd="1" destOrd="0" presId="urn:microsoft.com/office/officeart/2005/8/layout/radial2"/>
    <dgm:cxn modelId="{BDEC028B-ACC6-449C-8F62-B5EE59FA7D69}" type="presParOf" srcId="{8591FDE3-5BD1-4429-BEDB-2321D24A8C1F}" destId="{2CF7E13B-12BB-4C61-BF7C-1D57408FA06A}" srcOrd="2" destOrd="0" presId="urn:microsoft.com/office/officeart/2005/8/layout/radial2"/>
    <dgm:cxn modelId="{193619FE-7C42-4DFA-9DE5-7D15B2C5BBE9}" type="presParOf" srcId="{2CF7E13B-12BB-4C61-BF7C-1D57408FA06A}" destId="{022572C4-5FB1-4654-8378-DA810E6FA3BC}" srcOrd="0" destOrd="0" presId="urn:microsoft.com/office/officeart/2005/8/layout/radial2"/>
    <dgm:cxn modelId="{72A75861-E213-459C-BBDE-625CAC5AA26B}" type="presParOf" srcId="{2CF7E13B-12BB-4C61-BF7C-1D57408FA06A}" destId="{7DCB01C8-4E60-4BD1-9ABD-8C5BEB8F993C}" srcOrd="1" destOrd="0" presId="urn:microsoft.com/office/officeart/2005/8/layout/radial2"/>
    <dgm:cxn modelId="{1E3EA321-3E8C-4D8C-97FD-72475E0F25B8}" type="presParOf" srcId="{8591FDE3-5BD1-4429-BEDB-2321D24A8C1F}" destId="{35FBA09C-FBE6-4730-BC0F-3A984AFB492F}" srcOrd="3" destOrd="0" presId="urn:microsoft.com/office/officeart/2005/8/layout/radial2"/>
    <dgm:cxn modelId="{4463EE5C-DB18-474D-B4E1-83585AD1569E}" type="presParOf" srcId="{8591FDE3-5BD1-4429-BEDB-2321D24A8C1F}" destId="{5CAE2D98-4403-471F-A8BD-61302EF9AE3D}" srcOrd="4" destOrd="0" presId="urn:microsoft.com/office/officeart/2005/8/layout/radial2"/>
    <dgm:cxn modelId="{C21D7D31-9631-42D9-A925-9A423D6D019C}" type="presParOf" srcId="{5CAE2D98-4403-471F-A8BD-61302EF9AE3D}" destId="{1FCD3AAF-3133-4A4B-9409-5133C1A5FC86}" srcOrd="0" destOrd="0" presId="urn:microsoft.com/office/officeart/2005/8/layout/radial2"/>
    <dgm:cxn modelId="{414769CF-2872-4357-9674-AAF77EB46827}" type="presParOf" srcId="{5CAE2D98-4403-471F-A8BD-61302EF9AE3D}" destId="{212984BE-B295-4C4C-811E-F3EBC6E0E32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10608-CC8F-4C16-8DFD-2EB429905D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FB5513-58A5-4FAD-868D-35CBE8ED014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AutoNum type="arabicPeriod"/>
          </a:pPr>
          <a:r>
            <a:rPr lang="vi-VN" altLang="zh-CN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Trung tâm dữ liệu</a:t>
          </a:r>
          <a:endParaRPr lang="en-US" b="1" dirty="0">
            <a:solidFill>
              <a:schemeClr val="tx1"/>
            </a:solidFill>
          </a:endParaRPr>
        </a:p>
      </dgm:t>
    </dgm:pt>
    <dgm:pt modelId="{73FABD56-86B2-4B2D-BC32-65AA35F974FB}" type="parTrans" cxnId="{A70E9311-4522-4F66-B8CC-92FAA1F8CF07}">
      <dgm:prSet/>
      <dgm:spPr/>
      <dgm:t>
        <a:bodyPr/>
        <a:lstStyle/>
        <a:p>
          <a:endParaRPr lang="en-US"/>
        </a:p>
      </dgm:t>
    </dgm:pt>
    <dgm:pt modelId="{AAF09BA6-F1FD-47BF-BB21-0525973285D6}" type="sibTrans" cxnId="{A70E9311-4522-4F66-B8CC-92FAA1F8CF07}">
      <dgm:prSet/>
      <dgm:spPr/>
      <dgm:t>
        <a:bodyPr/>
        <a:lstStyle/>
        <a:p>
          <a:endParaRPr lang="en-US"/>
        </a:p>
      </dgm:t>
    </dgm:pt>
    <dgm:pt modelId="{EF6EE651-8C2F-470C-B6A0-C42C0CFE8C7C}">
      <dgm:prSet phldrT="[Text]" phldr="1"/>
      <dgm:spPr/>
      <dgm:t>
        <a:bodyPr/>
        <a:lstStyle/>
        <a:p>
          <a:endParaRPr lang="en-US" dirty="0"/>
        </a:p>
      </dgm:t>
    </dgm:pt>
    <dgm:pt modelId="{970F50F1-38F7-4F61-9234-DC41E08BC65E}" type="parTrans" cxnId="{EA96AE90-EF13-4E11-9DA6-630A1667C994}">
      <dgm:prSet/>
      <dgm:spPr/>
      <dgm:t>
        <a:bodyPr/>
        <a:lstStyle/>
        <a:p>
          <a:endParaRPr lang="en-US"/>
        </a:p>
      </dgm:t>
    </dgm:pt>
    <dgm:pt modelId="{FE917F70-8EE8-4E2D-B56C-6E1ADB97C2D5}" type="sibTrans" cxnId="{EA96AE90-EF13-4E11-9DA6-630A1667C994}">
      <dgm:prSet/>
      <dgm:spPr/>
      <dgm:t>
        <a:bodyPr/>
        <a:lstStyle/>
        <a:p>
          <a:endParaRPr lang="en-US"/>
        </a:p>
      </dgm:t>
    </dgm:pt>
    <dgm:pt modelId="{73116F12-06E0-4623-BCFE-E67140D1BF2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AutoNum type="arabicPeriod"/>
          </a:pPr>
          <a:r>
            <a:rPr lang="vi-VN" altLang="zh-CN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Hướng dịch vụ</a:t>
          </a:r>
          <a:endParaRPr lang="en-US" b="1" dirty="0">
            <a:solidFill>
              <a:schemeClr val="tx1"/>
            </a:solidFill>
          </a:endParaRPr>
        </a:p>
      </dgm:t>
    </dgm:pt>
    <dgm:pt modelId="{68CA9121-5BE5-4FA6-8B7E-B03592DFB50A}" type="parTrans" cxnId="{4616FB12-889E-4A15-BCF5-871EE55EDE86}">
      <dgm:prSet/>
      <dgm:spPr/>
      <dgm:t>
        <a:bodyPr/>
        <a:lstStyle/>
        <a:p>
          <a:endParaRPr lang="en-US"/>
        </a:p>
      </dgm:t>
    </dgm:pt>
    <dgm:pt modelId="{BD746615-84FB-4470-B853-83DE682723EE}" type="sibTrans" cxnId="{4616FB12-889E-4A15-BCF5-871EE55EDE86}">
      <dgm:prSet/>
      <dgm:spPr/>
      <dgm:t>
        <a:bodyPr/>
        <a:lstStyle/>
        <a:p>
          <a:endParaRPr lang="en-US"/>
        </a:p>
      </dgm:t>
    </dgm:pt>
    <dgm:pt modelId="{96F08B4B-17B6-4D4B-9EA3-F81C20F56AB7}">
      <dgm:prSet phldrT="[Text]" phldr="1"/>
      <dgm:spPr/>
      <dgm:t>
        <a:bodyPr/>
        <a:lstStyle/>
        <a:p>
          <a:endParaRPr lang="en-US" dirty="0"/>
        </a:p>
      </dgm:t>
    </dgm:pt>
    <dgm:pt modelId="{5A537B04-880D-4696-8A26-7AAECCDEFE3E}" type="parTrans" cxnId="{62FF2460-631A-47B9-80B3-887DACD11D7C}">
      <dgm:prSet/>
      <dgm:spPr/>
      <dgm:t>
        <a:bodyPr/>
        <a:lstStyle/>
        <a:p>
          <a:endParaRPr lang="en-US"/>
        </a:p>
      </dgm:t>
    </dgm:pt>
    <dgm:pt modelId="{5B47B687-C990-4FC2-8D49-B98A25997268}" type="sibTrans" cxnId="{62FF2460-631A-47B9-80B3-887DACD11D7C}">
      <dgm:prSet/>
      <dgm:spPr/>
      <dgm:t>
        <a:bodyPr/>
        <a:lstStyle/>
        <a:p>
          <a:endParaRPr lang="en-US"/>
        </a:p>
      </dgm:t>
    </dgm:pt>
    <dgm:pt modelId="{D46EC64B-288C-4C7C-A815-2B12529F8C07}" type="pres">
      <dgm:prSet presAssocID="{DB010608-CC8F-4C16-8DFD-2EB429905DE9}" presName="linear" presStyleCnt="0">
        <dgm:presLayoutVars>
          <dgm:animLvl val="lvl"/>
          <dgm:resizeHandles val="exact"/>
        </dgm:presLayoutVars>
      </dgm:prSet>
      <dgm:spPr/>
    </dgm:pt>
    <dgm:pt modelId="{7E1282FA-5C4D-4E73-809B-59AEA784E763}" type="pres">
      <dgm:prSet presAssocID="{2EFB5513-58A5-4FAD-868D-35CBE8ED0148}" presName="parentText" presStyleLbl="node1" presStyleIdx="0" presStyleCnt="2" custScaleX="100000" custLinFactNeighborY="10372">
        <dgm:presLayoutVars>
          <dgm:chMax val="0"/>
          <dgm:bulletEnabled val="1"/>
        </dgm:presLayoutVars>
      </dgm:prSet>
      <dgm:spPr/>
    </dgm:pt>
    <dgm:pt modelId="{73A5C1D2-70C8-4F43-9F8E-00A3278AB063}" type="pres">
      <dgm:prSet presAssocID="{2EFB5513-58A5-4FAD-868D-35CBE8ED0148}" presName="childText" presStyleLbl="revTx" presStyleIdx="0" presStyleCnt="2">
        <dgm:presLayoutVars>
          <dgm:bulletEnabled val="1"/>
        </dgm:presLayoutVars>
      </dgm:prSet>
      <dgm:spPr/>
    </dgm:pt>
    <dgm:pt modelId="{7E7CBD96-A9A5-4777-A919-BA5790F21F73}" type="pres">
      <dgm:prSet presAssocID="{73116F12-06E0-4623-BCFE-E67140D1BF25}" presName="parentText" presStyleLbl="node1" presStyleIdx="1" presStyleCnt="2" custLinFactNeighborY="3588">
        <dgm:presLayoutVars>
          <dgm:chMax val="0"/>
          <dgm:bulletEnabled val="1"/>
        </dgm:presLayoutVars>
      </dgm:prSet>
      <dgm:spPr/>
    </dgm:pt>
    <dgm:pt modelId="{A69E8B51-6FD9-4CC8-B79E-834801684128}" type="pres">
      <dgm:prSet presAssocID="{73116F12-06E0-4623-BCFE-E67140D1BF2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70E9311-4522-4F66-B8CC-92FAA1F8CF07}" srcId="{DB010608-CC8F-4C16-8DFD-2EB429905DE9}" destId="{2EFB5513-58A5-4FAD-868D-35CBE8ED0148}" srcOrd="0" destOrd="0" parTransId="{73FABD56-86B2-4B2D-BC32-65AA35F974FB}" sibTransId="{AAF09BA6-F1FD-47BF-BB21-0525973285D6}"/>
    <dgm:cxn modelId="{4616FB12-889E-4A15-BCF5-871EE55EDE86}" srcId="{DB010608-CC8F-4C16-8DFD-2EB429905DE9}" destId="{73116F12-06E0-4623-BCFE-E67140D1BF25}" srcOrd="1" destOrd="0" parTransId="{68CA9121-5BE5-4FA6-8B7E-B03592DFB50A}" sibTransId="{BD746615-84FB-4470-B853-83DE682723EE}"/>
    <dgm:cxn modelId="{B8243B37-CC63-4C0A-8F41-783CA640D273}" type="presOf" srcId="{96F08B4B-17B6-4D4B-9EA3-F81C20F56AB7}" destId="{A69E8B51-6FD9-4CC8-B79E-834801684128}" srcOrd="0" destOrd="0" presId="urn:microsoft.com/office/officeart/2005/8/layout/vList2"/>
    <dgm:cxn modelId="{62FF2460-631A-47B9-80B3-887DACD11D7C}" srcId="{73116F12-06E0-4623-BCFE-E67140D1BF25}" destId="{96F08B4B-17B6-4D4B-9EA3-F81C20F56AB7}" srcOrd="0" destOrd="0" parTransId="{5A537B04-880D-4696-8A26-7AAECCDEFE3E}" sibTransId="{5B47B687-C990-4FC2-8D49-B98A25997268}"/>
    <dgm:cxn modelId="{EA96AE90-EF13-4E11-9DA6-630A1667C994}" srcId="{2EFB5513-58A5-4FAD-868D-35CBE8ED0148}" destId="{EF6EE651-8C2F-470C-B6A0-C42C0CFE8C7C}" srcOrd="0" destOrd="0" parTransId="{970F50F1-38F7-4F61-9234-DC41E08BC65E}" sibTransId="{FE917F70-8EE8-4E2D-B56C-6E1ADB97C2D5}"/>
    <dgm:cxn modelId="{ED28AC93-3039-4538-970F-511E5D0930EA}" type="presOf" srcId="{73116F12-06E0-4623-BCFE-E67140D1BF25}" destId="{7E7CBD96-A9A5-4777-A919-BA5790F21F73}" srcOrd="0" destOrd="0" presId="urn:microsoft.com/office/officeart/2005/8/layout/vList2"/>
    <dgm:cxn modelId="{AB11FF98-62BD-4A44-8348-CB4F744FCCC5}" type="presOf" srcId="{2EFB5513-58A5-4FAD-868D-35CBE8ED0148}" destId="{7E1282FA-5C4D-4E73-809B-59AEA784E763}" srcOrd="0" destOrd="0" presId="urn:microsoft.com/office/officeart/2005/8/layout/vList2"/>
    <dgm:cxn modelId="{F9B3ABC6-C2EC-4E01-A39F-7291D5367CFC}" type="presOf" srcId="{DB010608-CC8F-4C16-8DFD-2EB429905DE9}" destId="{D46EC64B-288C-4C7C-A815-2B12529F8C07}" srcOrd="0" destOrd="0" presId="urn:microsoft.com/office/officeart/2005/8/layout/vList2"/>
    <dgm:cxn modelId="{D2E851DB-C744-46E8-B077-8E1778D31736}" type="presOf" srcId="{EF6EE651-8C2F-470C-B6A0-C42C0CFE8C7C}" destId="{73A5C1D2-70C8-4F43-9F8E-00A3278AB063}" srcOrd="0" destOrd="0" presId="urn:microsoft.com/office/officeart/2005/8/layout/vList2"/>
    <dgm:cxn modelId="{68ABBF6A-0478-4629-85C0-235CEE514838}" type="presParOf" srcId="{D46EC64B-288C-4C7C-A815-2B12529F8C07}" destId="{7E1282FA-5C4D-4E73-809B-59AEA784E763}" srcOrd="0" destOrd="0" presId="urn:microsoft.com/office/officeart/2005/8/layout/vList2"/>
    <dgm:cxn modelId="{5980F277-C1C2-4E41-B89D-1B87BF20D070}" type="presParOf" srcId="{D46EC64B-288C-4C7C-A815-2B12529F8C07}" destId="{73A5C1D2-70C8-4F43-9F8E-00A3278AB063}" srcOrd="1" destOrd="0" presId="urn:microsoft.com/office/officeart/2005/8/layout/vList2"/>
    <dgm:cxn modelId="{D702D915-6C8F-42D3-B02A-F5ED332CB00B}" type="presParOf" srcId="{D46EC64B-288C-4C7C-A815-2B12529F8C07}" destId="{7E7CBD96-A9A5-4777-A919-BA5790F21F73}" srcOrd="2" destOrd="0" presId="urn:microsoft.com/office/officeart/2005/8/layout/vList2"/>
    <dgm:cxn modelId="{51E1B804-D605-4694-B74B-601496EA43BD}" type="presParOf" srcId="{D46EC64B-288C-4C7C-A815-2B12529F8C07}" destId="{A69E8B51-6FD9-4CC8-B79E-83480168412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BA09C-FBE6-4730-BC0F-3A984AFB492F}">
      <dsp:nvSpPr>
        <dsp:cNvPr id="0" name=""/>
        <dsp:cNvSpPr/>
      </dsp:nvSpPr>
      <dsp:spPr>
        <a:xfrm rot="805564">
          <a:off x="3692729" y="2923046"/>
          <a:ext cx="3249878" cy="56689"/>
        </a:xfrm>
        <a:custGeom>
          <a:avLst/>
          <a:gdLst/>
          <a:ahLst/>
          <a:cxnLst/>
          <a:rect l="0" t="0" r="0" b="0"/>
          <a:pathLst>
            <a:path>
              <a:moveTo>
                <a:pt x="0" y="28344"/>
              </a:moveTo>
              <a:lnTo>
                <a:pt x="3249878" y="283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637B2-781B-4250-A38F-24A176245810}">
      <dsp:nvSpPr>
        <dsp:cNvPr id="0" name=""/>
        <dsp:cNvSpPr/>
      </dsp:nvSpPr>
      <dsp:spPr>
        <a:xfrm rot="20612494">
          <a:off x="3672430" y="1549437"/>
          <a:ext cx="3158484" cy="56689"/>
        </a:xfrm>
        <a:custGeom>
          <a:avLst/>
          <a:gdLst/>
          <a:ahLst/>
          <a:cxnLst/>
          <a:rect l="0" t="0" r="0" b="0"/>
          <a:pathLst>
            <a:path>
              <a:moveTo>
                <a:pt x="0" y="28344"/>
              </a:moveTo>
              <a:lnTo>
                <a:pt x="3158484" y="283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58954-FD1B-44EA-BB1D-FC4A29465466}">
      <dsp:nvSpPr>
        <dsp:cNvPr id="0" name=""/>
        <dsp:cNvSpPr/>
      </dsp:nvSpPr>
      <dsp:spPr>
        <a:xfrm>
          <a:off x="0" y="0"/>
          <a:ext cx="4727237" cy="4010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572C4-5FB1-4654-8378-DA810E6FA3BC}">
      <dsp:nvSpPr>
        <dsp:cNvPr id="0" name=""/>
        <dsp:cNvSpPr/>
      </dsp:nvSpPr>
      <dsp:spPr>
        <a:xfrm>
          <a:off x="6730115" y="0"/>
          <a:ext cx="1761605" cy="1761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500" kern="1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liên quan chỉ đọc </a:t>
          </a:r>
          <a:endParaRPr lang="en-US" sz="2500" kern="1200" dirty="0"/>
        </a:p>
      </dsp:txBody>
      <dsp:txXfrm>
        <a:off x="6988096" y="257981"/>
        <a:ext cx="1245643" cy="1245643"/>
      </dsp:txXfrm>
    </dsp:sp>
    <dsp:sp modelId="{1FCD3AAF-3133-4A4B-9409-5133C1A5FC86}">
      <dsp:nvSpPr>
        <dsp:cNvPr id="0" name=""/>
        <dsp:cNvSpPr/>
      </dsp:nvSpPr>
      <dsp:spPr>
        <a:xfrm>
          <a:off x="6874126" y="2652397"/>
          <a:ext cx="1761605" cy="1761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500" kern="1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Dữ liệu tạm thời </a:t>
          </a:r>
          <a:endParaRPr lang="en-US" sz="2500" kern="1200" dirty="0"/>
        </a:p>
      </dsp:txBody>
      <dsp:txXfrm>
        <a:off x="7132107" y="2910378"/>
        <a:ext cx="1245643" cy="1245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282FA-5C4D-4E73-809B-59AEA784E763}">
      <dsp:nvSpPr>
        <dsp:cNvPr id="0" name=""/>
        <dsp:cNvSpPr/>
      </dsp:nvSpPr>
      <dsp:spPr>
        <a:xfrm>
          <a:off x="0" y="56610"/>
          <a:ext cx="4248472" cy="695565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900" b="1" kern="1200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Trung tâm dữ liệu</a:t>
          </a:r>
          <a:endParaRPr lang="en-US" sz="2900" b="1" kern="1200" dirty="0">
            <a:solidFill>
              <a:schemeClr val="tx1"/>
            </a:solidFill>
          </a:endParaRPr>
        </a:p>
      </dsp:txBody>
      <dsp:txXfrm>
        <a:off x="33955" y="90565"/>
        <a:ext cx="4180562" cy="627655"/>
      </dsp:txXfrm>
    </dsp:sp>
    <dsp:sp modelId="{73A5C1D2-70C8-4F43-9F8E-00A3278AB063}">
      <dsp:nvSpPr>
        <dsp:cNvPr id="0" name=""/>
        <dsp:cNvSpPr/>
      </dsp:nvSpPr>
      <dsp:spPr>
        <a:xfrm>
          <a:off x="0" y="702364"/>
          <a:ext cx="424847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8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702364"/>
        <a:ext cx="4248472" cy="480240"/>
      </dsp:txXfrm>
    </dsp:sp>
    <dsp:sp modelId="{7E7CBD96-A9A5-4777-A919-BA5790F21F73}">
      <dsp:nvSpPr>
        <dsp:cNvPr id="0" name=""/>
        <dsp:cNvSpPr/>
      </dsp:nvSpPr>
      <dsp:spPr>
        <a:xfrm>
          <a:off x="0" y="1199836"/>
          <a:ext cx="4248472" cy="695565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altLang="zh-CN" sz="2900" b="1" kern="1200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rPr>
            <a:t>Hướng dịch vụ</a:t>
          </a:r>
          <a:endParaRPr lang="en-US" sz="2900" b="1" kern="1200" dirty="0">
            <a:solidFill>
              <a:schemeClr val="tx1"/>
            </a:solidFill>
          </a:endParaRPr>
        </a:p>
      </dsp:txBody>
      <dsp:txXfrm>
        <a:off x="33955" y="1233791"/>
        <a:ext cx="4180562" cy="627655"/>
      </dsp:txXfrm>
    </dsp:sp>
    <dsp:sp modelId="{A69E8B51-6FD9-4CC8-B79E-834801684128}">
      <dsp:nvSpPr>
        <dsp:cNvPr id="0" name=""/>
        <dsp:cNvSpPr/>
      </dsp:nvSpPr>
      <dsp:spPr>
        <a:xfrm>
          <a:off x="0" y="1878170"/>
          <a:ext cx="424847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8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1878170"/>
        <a:ext cx="4248472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69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2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19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9662A-79AC-4376-BC48-265D7BEA2843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我图网旗舰店，为梦想积攒力量！ </a:t>
            </a:r>
            <a:r>
              <a:rPr lang="en-US" altLang="zh-CN"/>
              <a:t>https://meilechen.tmall.com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7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7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" Target="slide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7.xml"/><Relationship Id="rId7" Type="http://schemas.openxmlformats.org/officeDocument/2006/relationships/image" Target="../media/image2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tags" Target="../tags/tag48.xm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m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emf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11" Type="http://schemas.openxmlformats.org/officeDocument/2006/relationships/image" Target="../media/image12.tmp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tmp"/><Relationship Id="rId4" Type="http://schemas.openxmlformats.org/officeDocument/2006/relationships/image" Target="../media/image5.png"/><Relationship Id="rId9" Type="http://schemas.openxmlformats.org/officeDocument/2006/relationships/image" Target="../media/image10.tmp"/><Relationship Id="rId1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-48941"/>
            <a:ext cx="12858750" cy="7330532"/>
          </a:xfrm>
        </p:spPr>
      </p:pic>
      <p:sp>
        <p:nvSpPr>
          <p:cNvPr id="22" name="Half Frame 1"/>
          <p:cNvSpPr/>
          <p:nvPr/>
        </p:nvSpPr>
        <p:spPr>
          <a:xfrm>
            <a:off x="7048336" y="375062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881414" y="6315086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471AB-620C-E722-01CB-472444A5C215}"/>
              </a:ext>
            </a:extLst>
          </p:cNvPr>
          <p:cNvSpPr txBox="1"/>
          <p:nvPr/>
        </p:nvSpPr>
        <p:spPr>
          <a:xfrm>
            <a:off x="6298845" y="1139857"/>
            <a:ext cx="6364078" cy="584775"/>
          </a:xfrm>
          <a:prstGeom prst="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KIẾN TRÚC VÀ THIẾT KẾ PHẦN MỀM</a:t>
            </a:r>
          </a:p>
        </p:txBody>
      </p:sp>
      <p:cxnSp>
        <p:nvCxnSpPr>
          <p:cNvPr id="18" name="直接连接符 51">
            <a:extLst>
              <a:ext uri="{FF2B5EF4-FFF2-40B4-BE49-F238E27FC236}">
                <a16:creationId xmlns:a16="http://schemas.microsoft.com/office/drawing/2014/main" id="{FEF4B7A4-C560-DF35-A7CD-5C0F8C02DC3F}"/>
              </a:ext>
            </a:extLst>
          </p:cNvPr>
          <p:cNvCxnSpPr/>
          <p:nvPr/>
        </p:nvCxnSpPr>
        <p:spPr>
          <a:xfrm>
            <a:off x="7077447" y="2752229"/>
            <a:ext cx="4443325" cy="0"/>
          </a:xfrm>
          <a:prstGeom prst="line">
            <a:avLst/>
          </a:prstGeom>
          <a:ln w="38100">
            <a:solidFill>
              <a:srgbClr val="FFFF00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F07BA8-3A18-E972-9D07-E4F93863F135}"/>
              </a:ext>
            </a:extLst>
          </p:cNvPr>
          <p:cNvSpPr txBox="1"/>
          <p:nvPr/>
        </p:nvSpPr>
        <p:spPr>
          <a:xfrm>
            <a:off x="5569919" y="-2945024"/>
            <a:ext cx="476316" cy="71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024F6-C7E2-5F3C-ED4A-370FC242F30C}"/>
              </a:ext>
            </a:extLst>
          </p:cNvPr>
          <p:cNvSpPr txBox="1"/>
          <p:nvPr/>
        </p:nvSpPr>
        <p:spPr>
          <a:xfrm>
            <a:off x="6686260" y="2078853"/>
            <a:ext cx="59766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Thiết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kế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ứng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Rich Client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9BCE7E-EBA9-F5C4-668F-08789A4F902B}"/>
              </a:ext>
            </a:extLst>
          </p:cNvPr>
          <p:cNvSpPr txBox="1"/>
          <p:nvPr/>
        </p:nvSpPr>
        <p:spPr>
          <a:xfrm>
            <a:off x="7857618" y="2860142"/>
            <a:ext cx="517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TS.Huỳnh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Hữu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endPara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9CEBE-4AEF-CC23-1D36-85117B393D44}"/>
              </a:ext>
            </a:extLst>
          </p:cNvPr>
          <p:cNvSpPr txBox="1"/>
          <p:nvPr/>
        </p:nvSpPr>
        <p:spPr>
          <a:xfrm>
            <a:off x="8775819" y="3687897"/>
            <a:ext cx="333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NHÓM 15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AE1514B-3900-3196-776B-FF46CB4B6629}"/>
              </a:ext>
            </a:extLst>
          </p:cNvPr>
          <p:cNvSpPr/>
          <p:nvPr/>
        </p:nvSpPr>
        <p:spPr>
          <a:xfrm>
            <a:off x="7560934" y="4260715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1. </a:t>
            </a:r>
            <a:r>
              <a:rPr lang="en-US" sz="2000" b="1" dirty="0" err="1">
                <a:latin typeface="+mj-lt"/>
              </a:rPr>
              <a:t>Ngô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Trường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Giang</a:t>
            </a:r>
            <a:r>
              <a:rPr lang="en-US" sz="2000" b="1" dirty="0">
                <a:latin typeface="+mj-lt"/>
              </a:rPr>
              <a:t> _19476751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51713E-9B32-DB3F-A492-BA677A673BFB}"/>
              </a:ext>
            </a:extLst>
          </p:cNvPr>
          <p:cNvSpPr/>
          <p:nvPr/>
        </p:nvSpPr>
        <p:spPr>
          <a:xfrm>
            <a:off x="7577650" y="4895964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2. Cao A Minh _19533901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F0D2AE-27F7-D081-9AE0-23DE766F3FAE}"/>
              </a:ext>
            </a:extLst>
          </p:cNvPr>
          <p:cNvSpPr/>
          <p:nvPr/>
        </p:nvSpPr>
        <p:spPr>
          <a:xfrm>
            <a:off x="7577650" y="5519139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3. Hoàng </a:t>
            </a:r>
            <a:r>
              <a:rPr lang="en-US" sz="2000" b="1" dirty="0" err="1">
                <a:latin typeface="+mj-lt"/>
              </a:rPr>
              <a:t>Thị</a:t>
            </a:r>
            <a:r>
              <a:rPr lang="en-US" sz="2000" b="1" dirty="0">
                <a:latin typeface="+mj-lt"/>
              </a:rPr>
              <a:t> Tố Thùy _19432541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0BB12ED-F812-70E0-BA1B-9F4AEA5E4CC8}"/>
              </a:ext>
            </a:extLst>
          </p:cNvPr>
          <p:cNvSpPr/>
          <p:nvPr/>
        </p:nvSpPr>
        <p:spPr>
          <a:xfrm>
            <a:off x="7560934" y="6200478"/>
            <a:ext cx="4320480" cy="5118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latin typeface="+mj-lt"/>
              </a:rPr>
              <a:t>4. </a:t>
            </a:r>
            <a:r>
              <a:rPr lang="en-US" sz="2000" b="1" dirty="0" err="1">
                <a:latin typeface="+mj-lt"/>
              </a:rPr>
              <a:t>Vũ</a:t>
            </a:r>
            <a:r>
              <a:rPr lang="en-US" sz="2000" b="1" dirty="0">
                <a:latin typeface="+mj-lt"/>
              </a:rPr>
              <a:t> Quang </a:t>
            </a:r>
            <a:r>
              <a:rPr lang="en-US" sz="2000" b="1" dirty="0" err="1">
                <a:latin typeface="+mj-lt"/>
              </a:rPr>
              <a:t>Huy</a:t>
            </a:r>
            <a:r>
              <a:rPr lang="en-US" sz="2000" b="1" dirty="0">
                <a:latin typeface="+mj-lt"/>
              </a:rPr>
              <a:t> _19473311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657682" y="4675302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5787" y="4332481"/>
            <a:ext cx="3053276" cy="17918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lớp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yêu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67136" y="2344191"/>
            <a:ext cx="3005434" cy="17918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nhạy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tệp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7622" y="2326514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yêu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endParaRPr lang="en-US" altLang="zh-CN" sz="11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36950" y="4675302"/>
            <a:ext cx="2937206" cy="683819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trường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53704" y="1742704"/>
            <a:ext cx="36445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quản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ngoại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6D408CD-9C42-B1C5-DDA4-684A4328E7F5}"/>
              </a:ext>
            </a:extLst>
          </p:cNvPr>
          <p:cNvSpPr/>
          <p:nvPr/>
        </p:nvSpPr>
        <p:spPr>
          <a:xfrm>
            <a:off x="684220" y="1060742"/>
            <a:ext cx="3000179" cy="984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bg1"/>
                </a:solidFill>
                <a:latin typeface="+mn-lt"/>
              </a:rPr>
              <a:t>QUẢN LÝ NGOẠI LỆ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矩形-3">
            <a:extLst>
              <a:ext uri="{FF2B5EF4-FFF2-40B4-BE49-F238E27FC236}">
                <a16:creationId xmlns:a16="http://schemas.microsoft.com/office/drawing/2014/main" id="{2083C2D5-148A-5D2F-A186-1B4C23CA00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53153" y="4332481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37188" y="4778959"/>
            <a:ext cx="3053276" cy="123781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khai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môi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7280" y="2246986"/>
            <a:ext cx="3005434" cy="123781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ràng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buộc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lỏng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hoán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nhau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nếu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12991" y="3959540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53704" y="1742704"/>
            <a:ext cx="32438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bảo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trì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KHẢ NĂNG BẢO TRÌ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5">
            <a:extLst>
              <a:ext uri="{FF2B5EF4-FFF2-40B4-BE49-F238E27FC236}">
                <a16:creationId xmlns:a16="http://schemas.microsoft.com/office/drawing/2014/main" id="{8D16E30A-B493-3A0D-4F12-2267A7E9767D}"/>
              </a:ext>
            </a:extLst>
          </p:cNvPr>
          <p:cNvSpPr txBox="1"/>
          <p:nvPr/>
        </p:nvSpPr>
        <p:spPr>
          <a:xfrm>
            <a:off x="675438" y="2493758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một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phù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hợp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nhật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thủ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tự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nó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5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8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7325" y="3688404"/>
            <a:ext cx="3458481" cy="3475266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548105" y="477895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39691" y="4844143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40994" y="2980012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12454" y="3370551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648075" y="3294877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249078" y="4691714"/>
            <a:ext cx="3053276" cy="1497247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chiến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dẫn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giúp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cập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nhật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dễ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dàng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30807" y="2116453"/>
            <a:ext cx="3005434" cy="205124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kiểu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Office,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nội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tài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HTML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khác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4636" y="4568432"/>
            <a:ext cx="2937206" cy="2605243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Đảm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rằng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đạt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quốc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thay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riêng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tùy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huống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địa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hóa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endParaRPr lang="zh-CN" altLang="en-US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82700">
              <a:spcBef>
                <a:spcPct val="20000"/>
              </a:spcBef>
              <a:defRPr/>
            </a:pP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652477" y="2290387"/>
            <a:ext cx="3243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n-lt"/>
              </a:rPr>
              <a:t>Tận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khả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năng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bất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cứ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nào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bày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bảng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dòng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endParaRPr lang="zh-CN" altLang="en-US" sz="16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2B0A47-1AD6-9190-59A8-551FB12F338E}"/>
              </a:ext>
            </a:extLst>
          </p:cNvPr>
          <p:cNvSpPr/>
          <p:nvPr/>
        </p:nvSpPr>
        <p:spPr>
          <a:xfrm>
            <a:off x="743045" y="854956"/>
            <a:ext cx="8204572" cy="8841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000" b="1" dirty="0" err="1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ác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nguyên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tắc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khi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thiết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kế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tính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trình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bày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3009-68D8-2AB4-EE8A-910C453A63B1}"/>
              </a:ext>
            </a:extLst>
          </p:cNvPr>
          <p:cNvCxnSpPr/>
          <p:nvPr/>
        </p:nvCxnSpPr>
        <p:spPr>
          <a:xfrm>
            <a:off x="1131984" y="1481295"/>
            <a:ext cx="720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DA81EB3C-86EA-5685-1B8F-1677BE111246}"/>
              </a:ext>
            </a:extLst>
          </p:cNvPr>
          <p:cNvSpPr/>
          <p:nvPr/>
        </p:nvSpPr>
        <p:spPr>
          <a:xfrm>
            <a:off x="8947617" y="48492"/>
            <a:ext cx="3874904" cy="1432803"/>
          </a:xfrm>
          <a:prstGeom prst="cloud">
            <a:avLst/>
          </a:prstGeom>
          <a:solidFill>
            <a:schemeClr val="bg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400" b="1" strike="noStrike" noProof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PRESENTATION LAYER</a:t>
            </a:r>
            <a:endParaRPr lang="zh-CN" altLang="en-US" sz="2400" b="1" strike="noStrike" noProof="1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5">
            <a:extLst>
              <a:ext uri="{FF2B5EF4-FFF2-40B4-BE49-F238E27FC236}">
                <a16:creationId xmlns:a16="http://schemas.microsoft.com/office/drawing/2014/main" id="{6AB450CE-00F9-3A0A-649F-B92165D259A7}"/>
              </a:ext>
            </a:extLst>
          </p:cNvPr>
          <p:cNvSpPr txBox="1"/>
          <p:nvPr/>
        </p:nvSpPr>
        <p:spPr>
          <a:xfrm>
            <a:off x="4125116" y="1634695"/>
            <a:ext cx="450378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Tìm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tách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khỏi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giao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dùng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2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8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353153" y="4332481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5787" y="4332481"/>
            <a:ext cx="3053276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Nếu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có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lớn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hãy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cơ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đĩa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cục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nó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07280" y="2246986"/>
            <a:ext cx="3005434" cy="1847215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r" defTabSz="128270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Khi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hãy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r" defTabSz="1282700">
              <a:spcBef>
                <a:spcPct val="20000"/>
              </a:spcBef>
              <a:defRPr/>
            </a:pPr>
            <a:r>
              <a:rPr lang="en-US" dirty="0"/>
              <a:t>.</a:t>
            </a:r>
            <a:endParaRPr lang="en-US" altLang="zh-CN" sz="140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7622" y="2326514"/>
            <a:ext cx="3350065" cy="1514816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ứng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lưu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trữ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bao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gồm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ước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tính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kích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suất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thay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chi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18878" y="4332481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mức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chi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thái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tin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543562" y="1743801"/>
            <a:ext cx="3950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quản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trạng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QUẢN LÝ TRẠNG THÁI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4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99145" y="4692188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6856021" y="2828101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8514779" y="4534142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409584" y="2998785"/>
            <a:ext cx="3053276" cy="2345813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với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yêu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cầu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luồng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luồng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chế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đơn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đủ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mã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tùy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chỉnh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dựa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trên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mẫu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nổi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tiếng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như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Bộ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ViewFlow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0620" y="2266912"/>
            <a:ext cx="3350065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Sử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nghiệp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vụ</a:t>
            </a:r>
            <a:endParaRPr lang="en-US" altLang="zh-CN" sz="11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0667" y="4574067"/>
            <a:ext cx="2937206" cy="960818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2700">
              <a:spcBef>
                <a:spcPct val="20000"/>
              </a:spcBef>
              <a:defRPr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Xem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xét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nắm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bắt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thị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lỗi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làm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việc</a:t>
            </a:r>
            <a:endParaRPr lang="en-US" altLang="zh-CN" sz="1405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-2">
            <a:extLst>
              <a:ext uri="{FF2B5EF4-FFF2-40B4-BE49-F238E27FC236}">
                <a16:creationId xmlns:a16="http://schemas.microsoft.com/office/drawing/2014/main" id="{AD96E25D-9169-373B-072A-262FEC41AF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sp>
        <p:nvSpPr>
          <p:cNvPr id="18" name="矩形-3">
            <a:extLst>
              <a:ext uri="{FF2B5EF4-FFF2-40B4-BE49-F238E27FC236}">
                <a16:creationId xmlns:a16="http://schemas.microsoft.com/office/drawing/2014/main" id="{723D4D85-F5EA-C987-EAF1-EB7BA8A80B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4BFF49-6A01-0083-AB7B-A3BCC1FE85C6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44C990-FE7E-4B4F-61A4-27BAC97532E7}"/>
              </a:ext>
            </a:extLst>
          </p:cNvPr>
          <p:cNvSpPr txBox="1"/>
          <p:nvPr/>
        </p:nvSpPr>
        <p:spPr>
          <a:xfrm>
            <a:off x="4980230" y="1740026"/>
            <a:ext cx="3950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ác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tắc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quy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làm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右箭头 3">
            <a:extLst>
              <a:ext uri="{FF2B5EF4-FFF2-40B4-BE49-F238E27FC236}">
                <a16:creationId xmlns:a16="http://schemas.microsoft.com/office/drawing/2014/main" id="{D6CB5F82-CD0B-BA79-E151-E7740B43A937}"/>
              </a:ext>
            </a:extLst>
          </p:cNvPr>
          <p:cNvSpPr/>
          <p:nvPr/>
        </p:nvSpPr>
        <p:spPr>
          <a:xfrm>
            <a:off x="547309" y="109310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LUỒNG CÔNG VIỆC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6505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26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76802" y="-5094"/>
            <a:ext cx="1312013" cy="1209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986D0-2523-1A1A-DB56-0B767971D099}"/>
              </a:ext>
            </a:extLst>
          </p:cNvPr>
          <p:cNvSpPr txBox="1"/>
          <p:nvPr/>
        </p:nvSpPr>
        <p:spPr>
          <a:xfrm>
            <a:off x="1388815" y="211589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Các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mối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quan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tâm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về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bảo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mật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07C407-D7CE-62B5-CB2B-DDB773AA8F34}"/>
              </a:ext>
            </a:extLst>
          </p:cNvPr>
          <p:cNvCxnSpPr/>
          <p:nvPr/>
        </p:nvCxnSpPr>
        <p:spPr>
          <a:xfrm>
            <a:off x="1748855" y="919475"/>
            <a:ext cx="669674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8">
            <a:extLst>
              <a:ext uri="{FF2B5EF4-FFF2-40B4-BE49-F238E27FC236}">
                <a16:creationId xmlns:a16="http://schemas.microsoft.com/office/drawing/2014/main" id="{E6DEAE4D-11DE-1D50-EFAF-60304E5088DB}"/>
              </a:ext>
            </a:extLst>
          </p:cNvPr>
          <p:cNvSpPr/>
          <p:nvPr/>
        </p:nvSpPr>
        <p:spPr>
          <a:xfrm>
            <a:off x="316477" y="4045110"/>
            <a:ext cx="1312013" cy="13162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1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椭圆 13">
            <a:extLst>
              <a:ext uri="{FF2B5EF4-FFF2-40B4-BE49-F238E27FC236}">
                <a16:creationId xmlns:a16="http://schemas.microsoft.com/office/drawing/2014/main" id="{8B00D27D-167A-A773-B3B2-B0B9D177D8DF}"/>
              </a:ext>
            </a:extLst>
          </p:cNvPr>
          <p:cNvSpPr/>
          <p:nvPr/>
        </p:nvSpPr>
        <p:spPr>
          <a:xfrm>
            <a:off x="2694333" y="3510909"/>
            <a:ext cx="1425269" cy="13320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2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16">
            <a:extLst>
              <a:ext uri="{FF2B5EF4-FFF2-40B4-BE49-F238E27FC236}">
                <a16:creationId xmlns:a16="http://schemas.microsoft.com/office/drawing/2014/main" id="{1FA55645-1205-3421-8A99-26B0A8C48A76}"/>
              </a:ext>
            </a:extLst>
          </p:cNvPr>
          <p:cNvSpPr/>
          <p:nvPr/>
        </p:nvSpPr>
        <p:spPr>
          <a:xfrm>
            <a:off x="5295660" y="3593932"/>
            <a:ext cx="1425269" cy="13320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3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9">
            <a:extLst>
              <a:ext uri="{FF2B5EF4-FFF2-40B4-BE49-F238E27FC236}">
                <a16:creationId xmlns:a16="http://schemas.microsoft.com/office/drawing/2014/main" id="{AA5E0743-678D-01BB-BF1E-0E98E93D502F}"/>
              </a:ext>
            </a:extLst>
          </p:cNvPr>
          <p:cNvSpPr/>
          <p:nvPr/>
        </p:nvSpPr>
        <p:spPr>
          <a:xfrm>
            <a:off x="8035486" y="1702331"/>
            <a:ext cx="1418226" cy="14099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4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21">
            <a:extLst>
              <a:ext uri="{FF2B5EF4-FFF2-40B4-BE49-F238E27FC236}">
                <a16:creationId xmlns:a16="http://schemas.microsoft.com/office/drawing/2014/main" id="{E700DE3A-731F-6C52-F407-8087A1669E5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628490" y="4176946"/>
            <a:ext cx="1065843" cy="526267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749CF8B8-B00D-7E90-C2B7-AAEE8B598D6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119602" y="4176946"/>
            <a:ext cx="1176058" cy="83023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3">
            <a:extLst>
              <a:ext uri="{FF2B5EF4-FFF2-40B4-BE49-F238E27FC236}">
                <a16:creationId xmlns:a16="http://schemas.microsoft.com/office/drawing/2014/main" id="{5F793C64-CFB0-CAF9-32D5-9A9AF4F6B3FF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720929" y="2407300"/>
            <a:ext cx="1314557" cy="185266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71">
            <a:extLst>
              <a:ext uri="{FF2B5EF4-FFF2-40B4-BE49-F238E27FC236}">
                <a16:creationId xmlns:a16="http://schemas.microsoft.com/office/drawing/2014/main" id="{EF6EAE0F-B9D6-CFAC-8636-05670E407151}"/>
              </a:ext>
            </a:extLst>
          </p:cNvPr>
          <p:cNvSpPr txBox="1"/>
          <p:nvPr/>
        </p:nvSpPr>
        <p:spPr>
          <a:xfrm>
            <a:off x="76802" y="5628120"/>
            <a:ext cx="2430227" cy="102070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sz="2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Xác định công nghệ phù hợp để xác thực người dùng</a:t>
            </a:r>
            <a:endParaRPr lang="en-US" altLang="zh-CN" sz="2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71">
            <a:extLst>
              <a:ext uri="{FF2B5EF4-FFF2-40B4-BE49-F238E27FC236}">
                <a16:creationId xmlns:a16="http://schemas.microsoft.com/office/drawing/2014/main" id="{B1A22216-3BA9-09B9-2562-9100CC1E92F9}"/>
              </a:ext>
            </a:extLst>
          </p:cNvPr>
          <p:cNvSpPr txBox="1"/>
          <p:nvPr/>
        </p:nvSpPr>
        <p:spPr>
          <a:xfrm>
            <a:off x="2316672" y="5281718"/>
            <a:ext cx="2430227" cy="928368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sử dụng xác thực tích hợp của Windows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71">
            <a:extLst>
              <a:ext uri="{FF2B5EF4-FFF2-40B4-BE49-F238E27FC236}">
                <a16:creationId xmlns:a16="http://schemas.microsoft.com/office/drawing/2014/main" id="{04DECA8E-B264-CFD6-14DD-534C3626BEF1}"/>
              </a:ext>
            </a:extLst>
          </p:cNvPr>
          <p:cNvSpPr txBox="1"/>
          <p:nvPr/>
        </p:nvSpPr>
        <p:spPr>
          <a:xfrm>
            <a:off x="5013891" y="4926006"/>
            <a:ext cx="2430227" cy="175936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các yêu cầu để xác nhận đầu vào, từ cả người dùng và cả các nguồn như là các dịch vụ và những ứng dụng giao diện khác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1">
            <a:extLst>
              <a:ext uri="{FF2B5EF4-FFF2-40B4-BE49-F238E27FC236}">
                <a16:creationId xmlns:a16="http://schemas.microsoft.com/office/drawing/2014/main" id="{CBDEC710-1FAE-6478-F1EB-41C2A8CA1F26}"/>
              </a:ext>
            </a:extLst>
          </p:cNvPr>
          <p:cNvSpPr txBox="1"/>
          <p:nvPr/>
        </p:nvSpPr>
        <p:spPr>
          <a:xfrm>
            <a:off x="7711110" y="3285540"/>
            <a:ext cx="2430227" cy="203636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bảo vệ dữ liệu như thế nào khi lưu trữ  ở ứng dụng và ở những nguồn khác như là file, bộ nhớ đệm và tài liệu được sử dụng bởi ứng dụng 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椭圆 19">
            <a:extLst>
              <a:ext uri="{FF2B5EF4-FFF2-40B4-BE49-F238E27FC236}">
                <a16:creationId xmlns:a16="http://schemas.microsoft.com/office/drawing/2014/main" id="{CDA35A9E-638A-C4AE-1BFF-294A11FE43E4}"/>
              </a:ext>
            </a:extLst>
          </p:cNvPr>
          <p:cNvSpPr/>
          <p:nvPr/>
        </p:nvSpPr>
        <p:spPr>
          <a:xfrm>
            <a:off x="10641161" y="533734"/>
            <a:ext cx="1418226" cy="12096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Bước</a:t>
            </a:r>
            <a:r>
              <a:rPr lang="en-US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vi-VN" altLang="zh-CN" sz="211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211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23">
            <a:extLst>
              <a:ext uri="{FF2B5EF4-FFF2-40B4-BE49-F238E27FC236}">
                <a16:creationId xmlns:a16="http://schemas.microsoft.com/office/drawing/2014/main" id="{4408841C-B74F-375A-198D-345DF8880610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9453712" y="1138581"/>
            <a:ext cx="1187449" cy="126871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1">
            <a:extLst>
              <a:ext uri="{FF2B5EF4-FFF2-40B4-BE49-F238E27FC236}">
                <a16:creationId xmlns:a16="http://schemas.microsoft.com/office/drawing/2014/main" id="{491B634A-37A6-7DF9-7442-99A8D1BADDB7}"/>
              </a:ext>
            </a:extLst>
          </p:cNvPr>
          <p:cNvSpPr txBox="1"/>
          <p:nvPr/>
        </p:nvSpPr>
        <p:spPr>
          <a:xfrm>
            <a:off x="10240780" y="1756105"/>
            <a:ext cx="2430227" cy="231336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ctr" defTabSz="1282700">
              <a:spcBef>
                <a:spcPct val="20000"/>
              </a:spcBef>
              <a:defRPr/>
            </a:pP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Xem xét việc kiểm soát và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ghi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lại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nhật</a:t>
            </a:r>
            <a:r>
              <a:rPr lang="en-US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kí</a:t>
            </a:r>
            <a:r>
              <a:rPr lang="vi-VN" altLang="zh-CN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ra màn hình như thế nào cho ứng dụng, và những dữ liệu nào được bao gồm trong việc xuất dữ liệu ra màn hình</a:t>
            </a:r>
            <a:endParaRPr lang="en-US" altLang="zh-CN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0CC3FB0-7121-5C92-20CF-AC435A80CBC0}"/>
              </a:ext>
            </a:extLst>
          </p:cNvPr>
          <p:cNvSpPr/>
          <p:nvPr/>
        </p:nvSpPr>
        <p:spPr>
          <a:xfrm>
            <a:off x="732807" y="1139014"/>
            <a:ext cx="6141646" cy="14692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err="1">
                <a:solidFill>
                  <a:schemeClr val="tx1"/>
                </a:solidFill>
              </a:rPr>
              <a:t>Bảo</a:t>
            </a:r>
            <a:r>
              <a:rPr lang="en-US" sz="2400" b="1" u="sng" dirty="0">
                <a:solidFill>
                  <a:schemeClr val="tx1"/>
                </a:solidFill>
              </a:rPr>
              <a:t> </a:t>
            </a:r>
            <a:r>
              <a:rPr lang="en-US" sz="2400" b="1" u="sng" dirty="0" err="1">
                <a:solidFill>
                  <a:schemeClr val="tx1"/>
                </a:solidFill>
              </a:rPr>
              <a:t>mật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vi-VN" altLang="zh-CN" sz="24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Ứng dụng người dùng phong phú phải được thiết kế bảo mật tại nơi người dùng suy nghĩ và hành động ở presentation layer </a:t>
            </a:r>
            <a:r>
              <a:rPr lang="en-US" altLang="zh-CN" sz="24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n-US" dirty="0"/>
              <a:t>o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0288B4-F41D-D462-C6AF-ECAC8EAF7E77}"/>
              </a:ext>
            </a:extLst>
          </p:cNvPr>
          <p:cNvSpPr txBox="1"/>
          <p:nvPr/>
        </p:nvSpPr>
        <p:spPr>
          <a:xfrm>
            <a:off x="421203" y="2723783"/>
            <a:ext cx="611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N</a:t>
            </a:r>
            <a:r>
              <a:rPr lang="vi-VN" sz="2400" b="1" i="0" dirty="0">
                <a:solidFill>
                  <a:srgbClr val="FF0000"/>
                </a:solidFill>
                <a:effectLst/>
                <a:latin typeface="+mn-lt"/>
              </a:rPr>
              <a:t>guyên tắc thiết kế chiến lược bảo mật</a:t>
            </a:r>
            <a:endParaRPr lang="en-US" sz="2400" b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921791-64F8-93D2-2B22-502FDD17031E}"/>
              </a:ext>
            </a:extLst>
          </p:cNvPr>
          <p:cNvCxnSpPr>
            <a:cxnSpLocks/>
          </p:cNvCxnSpPr>
          <p:nvPr/>
        </p:nvCxnSpPr>
        <p:spPr>
          <a:xfrm>
            <a:off x="457715" y="3185448"/>
            <a:ext cx="577128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 animBg="1"/>
      <p:bldP spid="9" grpId="0" animBg="1"/>
      <p:bldP spid="10" grpId="0" animBg="1"/>
      <p:bldP spid="11" grpId="0" animBg="1"/>
      <p:bldP spid="15" grpId="0"/>
      <p:bldP spid="16" grpId="0"/>
      <p:bldP spid="17" grpId="0"/>
      <p:bldP spid="18" grpId="0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A89CC-09A5-C6E3-D9EF-D1961D6430DE}"/>
              </a:ext>
            </a:extLst>
          </p:cNvPr>
          <p:cNvSpPr txBox="1"/>
          <p:nvPr/>
        </p:nvSpPr>
        <p:spPr>
          <a:xfrm>
            <a:off x="848755" y="288567"/>
            <a:ext cx="7632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Vấn đề điều khiển dữ liệu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A3BC2-7349-2109-C594-5A01C54C3580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04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44EF0F-199E-6B76-EE70-DABA899DF1DE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565262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D932B65-133F-9C0F-A01B-703649AD7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388247"/>
              </p:ext>
            </p:extLst>
          </p:nvPr>
        </p:nvGraphicFramePr>
        <p:xfrm>
          <a:off x="1499468" y="1612006"/>
          <a:ext cx="9322396" cy="4657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EE46A3-20A3-1C76-E8C7-D21B2E33B9B4}"/>
              </a:ext>
            </a:extLst>
          </p:cNvPr>
          <p:cNvSpPr/>
          <p:nvPr/>
        </p:nvSpPr>
        <p:spPr>
          <a:xfrm>
            <a:off x="2252911" y="2593833"/>
            <a:ext cx="3312368" cy="20449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được sử dụng bởi ứng dụng người dùng phong phú được chia thàn</a:t>
            </a:r>
            <a:r>
              <a:rPr lang="en-US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h 2 </a:t>
            </a:r>
            <a:r>
              <a:rPr lang="en-US" altLang="zh-CN" sz="2000" b="1" dirty="0" err="1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dạng</a:t>
            </a:r>
            <a:r>
              <a:rPr lang="en-US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 :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EA3C8-C3A7-2F77-27FB-1D084217AC80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05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C1AD2-A568-8D21-CADE-A60C2C63EB85}"/>
              </a:ext>
            </a:extLst>
          </p:cNvPr>
          <p:cNvSpPr txBox="1"/>
          <p:nvPr/>
        </p:nvSpPr>
        <p:spPr>
          <a:xfrm>
            <a:off x="879092" y="288567"/>
            <a:ext cx="4572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Bộ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nhớ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đệm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7219DB-2D69-5987-849E-E8AFCC503DA4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27003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DFCCA2-3C99-BDBC-D38A-F1565CAE62A5}"/>
              </a:ext>
            </a:extLst>
          </p:cNvPr>
          <p:cNvSpPr/>
          <p:nvPr/>
        </p:nvSpPr>
        <p:spPr>
          <a:xfrm>
            <a:off x="853749" y="1227286"/>
            <a:ext cx="4351490" cy="178268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Có</a:t>
            </a:r>
            <a:r>
              <a:rPr lang="en-US" sz="2000" b="1" dirty="0">
                <a:solidFill>
                  <a:schemeClr val="tx1"/>
                </a:solidFill>
              </a:rPr>
              <a:t> 2 </a:t>
            </a:r>
            <a:r>
              <a:rPr lang="en-US" sz="2000" b="1" dirty="0" err="1">
                <a:solidFill>
                  <a:schemeClr val="tx1"/>
                </a:solidFill>
              </a:rPr>
              <a:t>loại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bộ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nhớ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đệm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chính</a:t>
            </a:r>
            <a:r>
              <a:rPr lang="en-US" sz="2000" b="1" dirty="0">
                <a:solidFill>
                  <a:schemeClr val="tx1"/>
                </a:solidFill>
              </a:rPr>
              <a:t>:</a:t>
            </a:r>
          </a:p>
          <a:p>
            <a:pPr marL="342900" indent="-342900" algn="ctr">
              <a:buAutoNum type="arabicPeriod"/>
            </a:pPr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Bộ nhớ đệm ngắn hạn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marL="342900" indent="-342900" algn="ctr">
              <a:buAutoNum type="arabicPeriod"/>
            </a:pPr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Bộ nhớ đệm dài hạn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ED57B-5E38-3489-088B-F2312F71F554}"/>
              </a:ext>
            </a:extLst>
          </p:cNvPr>
          <p:cNvSpPr txBox="1"/>
          <p:nvPr/>
        </p:nvSpPr>
        <p:spPr>
          <a:xfrm>
            <a:off x="195016" y="3040261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06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61138-AC5C-64F9-6B3B-6E75A59D3D04}"/>
              </a:ext>
            </a:extLst>
          </p:cNvPr>
          <p:cNvSpPr txBox="1"/>
          <p:nvPr/>
        </p:nvSpPr>
        <p:spPr>
          <a:xfrm>
            <a:off x="1100783" y="3332405"/>
            <a:ext cx="72668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nhiều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người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dùng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914EBC-5EE5-9157-7823-0A91878E0064}"/>
              </a:ext>
            </a:extLst>
          </p:cNvPr>
          <p:cNvCxnSpPr>
            <a:cxnSpLocks/>
          </p:cNvCxnSpPr>
          <p:nvPr/>
        </p:nvCxnSpPr>
        <p:spPr>
          <a:xfrm>
            <a:off x="1905948" y="4116992"/>
            <a:ext cx="551249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972D63-20B8-7B6E-F04F-7A342C25A961}"/>
              </a:ext>
            </a:extLst>
          </p:cNvPr>
          <p:cNvSpPr/>
          <p:nvPr/>
        </p:nvSpPr>
        <p:spPr>
          <a:xfrm>
            <a:off x="848755" y="4640698"/>
            <a:ext cx="8418968" cy="19999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Cách tiếp cận phổ biển để xử lý dữ liệu người người dùng là: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nhiều người dùng với nguy cơ xung đột cao (Pessimisitc Concurrency) 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Dữ liệu nhiều người dùng với nguy cơ xung đột thấp </a:t>
            </a:r>
            <a:r>
              <a:rPr lang="vi-VN" altLang="zh-CN" sz="18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(Optimistic Concurrency)</a:t>
            </a:r>
            <a:endParaRPr lang="en-US" altLang="zh-CN" sz="18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0321F-EF2C-D5B2-58C6-C94D95B905A9}"/>
              </a:ext>
            </a:extLst>
          </p:cNvPr>
          <p:cNvSpPr txBox="1"/>
          <p:nvPr/>
        </p:nvSpPr>
        <p:spPr>
          <a:xfrm>
            <a:off x="12659960" y="-2157981"/>
            <a:ext cx="512138" cy="6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E82C4CAA-7310-428D-3F75-9B394EE19438}"/>
              </a:ext>
            </a:extLst>
          </p:cNvPr>
          <p:cNvSpPr/>
          <p:nvPr/>
        </p:nvSpPr>
        <p:spPr>
          <a:xfrm>
            <a:off x="8517606" y="375965"/>
            <a:ext cx="3672409" cy="1999955"/>
          </a:xfrm>
          <a:prstGeom prst="cloudCallout">
            <a:avLst>
              <a:gd name="adj1" fmla="val 39808"/>
              <a:gd name="adj2" fmla="val 69953"/>
            </a:avLst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ổng hợp 5000 ảnh động tuyển chọn cực đẹp cho Powerpoint | CTU - Diễn đàn  Sinh viên Đại học Cần Thơ">
            <a:extLst>
              <a:ext uri="{FF2B5EF4-FFF2-40B4-BE49-F238E27FC236}">
                <a16:creationId xmlns:a16="http://schemas.microsoft.com/office/drawing/2014/main" id="{A528600C-0AE6-EA5A-1728-D6FE4774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719" y="687308"/>
            <a:ext cx="22383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F3C310-7EE3-FA3E-1CA1-461282E6972A}"/>
              </a:ext>
            </a:extLst>
          </p:cNvPr>
          <p:cNvSpPr txBox="1"/>
          <p:nvPr/>
        </p:nvSpPr>
        <p:spPr>
          <a:xfrm>
            <a:off x="164679" y="1156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07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2C9F1-B8AA-9CAB-E407-809B8FA80F0A}"/>
              </a:ext>
            </a:extLst>
          </p:cNvPr>
          <p:cNvSpPr txBox="1"/>
          <p:nvPr/>
        </p:nvSpPr>
        <p:spPr>
          <a:xfrm>
            <a:off x="1136787" y="288567"/>
            <a:ext cx="5292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Ràng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buộc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DA3F0-B935-5F28-9E63-312A6173363B}"/>
              </a:ext>
            </a:extLst>
          </p:cNvPr>
          <p:cNvCxnSpPr>
            <a:cxnSpLocks/>
          </p:cNvCxnSpPr>
          <p:nvPr/>
        </p:nvCxnSpPr>
        <p:spPr>
          <a:xfrm>
            <a:off x="1784859" y="1042062"/>
            <a:ext cx="3852428" cy="1594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7F163D-C106-F6F8-8F47-3EDAC12E6A4A}"/>
              </a:ext>
            </a:extLst>
          </p:cNvPr>
          <p:cNvSpPr/>
          <p:nvPr/>
        </p:nvSpPr>
        <p:spPr>
          <a:xfrm>
            <a:off x="740743" y="1255278"/>
            <a:ext cx="6696744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24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Windows Forms, WPF và Silverlight hỗ trợ ràng buộc dữ liệu 2 chiều để ráng buộc cấu trúc dữ liệu với các thành phần giao diện</a:t>
            </a:r>
            <a:endParaRPr lang="en-US" altLang="zh-CN" sz="24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8890-BC7A-33E4-CE37-C9AEC3D5EEBE}"/>
              </a:ext>
            </a:extLst>
          </p:cNvPr>
          <p:cNvSpPr txBox="1"/>
          <p:nvPr/>
        </p:nvSpPr>
        <p:spPr>
          <a:xfrm>
            <a:off x="182213" y="2975966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08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1995C-AEB8-C2F6-3514-835886919F19}"/>
              </a:ext>
            </a:extLst>
          </p:cNvPr>
          <p:cNvSpPr txBox="1"/>
          <p:nvPr/>
        </p:nvSpPr>
        <p:spPr>
          <a:xfrm>
            <a:off x="1388816" y="2941831"/>
            <a:ext cx="84969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vấn đề về không kết nối/ kế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 </a:t>
            </a:r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nối không thường xuyên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DC263A-FE43-326E-61E8-75D01516280B}"/>
              </a:ext>
            </a:extLst>
          </p:cNvPr>
          <p:cNvCxnSpPr>
            <a:cxnSpLocks/>
          </p:cNvCxnSpPr>
          <p:nvPr/>
        </p:nvCxnSpPr>
        <p:spPr>
          <a:xfrm>
            <a:off x="2099894" y="4363700"/>
            <a:ext cx="707478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445D423-E02F-78B3-AE0A-F4298A71B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653021"/>
              </p:ext>
            </p:extLst>
          </p:nvPr>
        </p:nvGraphicFramePr>
        <p:xfrm>
          <a:off x="7509495" y="4696445"/>
          <a:ext cx="4248472" cy="236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17DFB1-E6C8-A6B3-523D-A20724923CAA}"/>
              </a:ext>
            </a:extLst>
          </p:cNvPr>
          <p:cNvSpPr/>
          <p:nvPr/>
        </p:nvSpPr>
        <p:spPr>
          <a:xfrm>
            <a:off x="452711" y="4462130"/>
            <a:ext cx="6489720" cy="248194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Cung cấp toàn bộ việc xử lý dữ liệu cho người dùng không kết nối</a:t>
            </a:r>
            <a:endParaRPr lang="en-US" altLang="zh-CN" sz="20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r>
              <a:rPr lang="vi-VN" altLang="zh-CN" sz="2000" b="1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Đối với người dùng kết nối không thường xuyên</a:t>
            </a:r>
            <a:r>
              <a:rPr lang="vi-VN" altLang="zh-CN" sz="2000" dirty="0"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:</a:t>
            </a:r>
          </a:p>
          <a:p>
            <a:pPr algn="ctr"/>
            <a:endParaRPr lang="vi-VN" altLang="zh-CN" sz="2400" b="1" dirty="0"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Graphic spid="21" grpId="0">
        <p:bldAsOne/>
      </p:bldGraphic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3139-33A5-4F00-AF4E-0A59358E376C}"/>
              </a:ext>
            </a:extLst>
          </p:cNvPr>
          <p:cNvSpPr txBox="1"/>
          <p:nvPr/>
        </p:nvSpPr>
        <p:spPr>
          <a:xfrm>
            <a:off x="236687" y="23194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09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F4858-B985-005A-376E-69BA766DD182}"/>
              </a:ext>
            </a:extLst>
          </p:cNvPr>
          <p:cNvSpPr txBox="1"/>
          <p:nvPr/>
        </p:nvSpPr>
        <p:spPr>
          <a:xfrm>
            <a:off x="1319945" y="519981"/>
            <a:ext cx="68335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vấn đề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về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công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nghệ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E08EE4-0E5C-0D0F-E127-4A866FD99BF3}"/>
              </a:ext>
            </a:extLst>
          </p:cNvPr>
          <p:cNvCxnSpPr>
            <a:cxnSpLocks/>
          </p:cNvCxnSpPr>
          <p:nvPr/>
        </p:nvCxnSpPr>
        <p:spPr>
          <a:xfrm>
            <a:off x="2252911" y="1243256"/>
            <a:ext cx="532859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15">
            <a:extLst>
              <a:ext uri="{FF2B5EF4-FFF2-40B4-BE49-F238E27FC236}">
                <a16:creationId xmlns:a16="http://schemas.microsoft.com/office/drawing/2014/main" id="{4A03EEF5-3484-D868-956B-FE1FF9C94BC4}"/>
              </a:ext>
            </a:extLst>
          </p:cNvPr>
          <p:cNvSpPr/>
          <p:nvPr/>
        </p:nvSpPr>
        <p:spPr>
          <a:xfrm>
            <a:off x="8697003" y="4778372"/>
            <a:ext cx="2035489" cy="1033225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Nếu chọn việc sử dụng WPF</a:t>
            </a:r>
          </a:p>
          <a:p>
            <a:pPr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17">
            <a:extLst>
              <a:ext uri="{FF2B5EF4-FFF2-40B4-BE49-F238E27FC236}">
                <a16:creationId xmlns:a16="http://schemas.microsoft.com/office/drawing/2014/main" id="{C72BFD32-2BD1-7311-ADEF-05D2D7470378}"/>
              </a:ext>
            </a:extLst>
          </p:cNvPr>
          <p:cNvSpPr/>
          <p:nvPr/>
        </p:nvSpPr>
        <p:spPr>
          <a:xfrm>
            <a:off x="289665" y="4473178"/>
            <a:ext cx="2353575" cy="1033225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Nếu chọn việc giám sát </a:t>
            </a:r>
            <a:endParaRPr lang="en-US" altLang="zh-CN" sz="24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và điều khiển từ xa</a:t>
            </a: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19">
            <a:extLst>
              <a:ext uri="{FF2B5EF4-FFF2-40B4-BE49-F238E27FC236}">
                <a16:creationId xmlns:a16="http://schemas.microsoft.com/office/drawing/2014/main" id="{66682D7B-1664-71FC-24F7-4C88AB0280C1}"/>
              </a:ext>
            </a:extLst>
          </p:cNvPr>
          <p:cNvSpPr/>
          <p:nvPr/>
        </p:nvSpPr>
        <p:spPr>
          <a:xfrm>
            <a:off x="9701237" y="1087388"/>
            <a:ext cx="2827669" cy="2851669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Tìm ra nền tảng 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và thành phần 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có thể giúp thiết kế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 hiện thực ứng dụng</a:t>
            </a:r>
          </a:p>
          <a:p>
            <a:pPr algn="r"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BB4178AE-181E-4BE0-AF69-51C368FCE894}"/>
              </a:ext>
            </a:extLst>
          </p:cNvPr>
          <p:cNvSpPr/>
          <p:nvPr/>
        </p:nvSpPr>
        <p:spPr>
          <a:xfrm>
            <a:off x="455926" y="1735477"/>
            <a:ext cx="3173830" cy="987472"/>
          </a:xfrm>
          <a:prstGeom prst="rect">
            <a:avLst/>
          </a:prstGeom>
        </p:spPr>
        <p:txBody>
          <a:bodyPr wrap="none" lIns="101208" tIns="0" rIns="101208" bIns="0">
            <a:normAutofit/>
          </a:bodyPr>
          <a:lstStyle/>
          <a:p>
            <a:pPr algn="r" defTabSz="1285240">
              <a:defRPr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Chọn công nghệ phù hợp</a:t>
            </a:r>
          </a:p>
          <a:p>
            <a:pPr algn="r" defTabSz="1285240">
              <a:defRPr/>
            </a:pPr>
            <a:endParaRPr lang="zh-CN" altLang="en-US" sz="225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组合 31">
            <a:extLst>
              <a:ext uri="{FF2B5EF4-FFF2-40B4-BE49-F238E27FC236}">
                <a16:creationId xmlns:a16="http://schemas.microsoft.com/office/drawing/2014/main" id="{F3FEC1BD-32F0-7A33-0453-051DCA4D4430}"/>
              </a:ext>
            </a:extLst>
          </p:cNvPr>
          <p:cNvGrpSpPr/>
          <p:nvPr/>
        </p:nvGrpSpPr>
        <p:grpSpPr>
          <a:xfrm>
            <a:off x="3189015" y="1706866"/>
            <a:ext cx="5976664" cy="4789775"/>
            <a:chOff x="3180551" y="1618595"/>
            <a:chExt cx="2761103" cy="2232635"/>
          </a:xfrm>
        </p:grpSpPr>
        <p:sp>
          <p:nvSpPr>
            <p:cNvPr id="35" name="椭圆 7">
              <a:extLst>
                <a:ext uri="{FF2B5EF4-FFF2-40B4-BE49-F238E27FC236}">
                  <a16:creationId xmlns:a16="http://schemas.microsoft.com/office/drawing/2014/main" id="{1427F088-E20D-EC89-AE87-C7DCC84C7897}"/>
                </a:ext>
              </a:extLst>
            </p:cNvPr>
            <p:cNvSpPr/>
            <p:nvPr/>
          </p:nvSpPr>
          <p:spPr>
            <a:xfrm>
              <a:off x="3940529" y="2105946"/>
              <a:ext cx="1257932" cy="12579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1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</a:t>
              </a:r>
              <a:r>
                <a:rPr lang="vi-VN" sz="1800" b="1" i="0" dirty="0">
                  <a:solidFill>
                    <a:srgbClr val="FF0000"/>
                  </a:solidFill>
                  <a:effectLst/>
                  <a:latin typeface="+mn-lt"/>
                </a:rPr>
                <a:t>ướng dẫn về việc sử dụng các mẫu và chức năng hệ thống thích hợp để cấu hình và giám sát</a:t>
              </a:r>
              <a:r>
                <a:rPr lang="vi-VN" sz="1800" b="0" i="0" dirty="0">
                  <a:solidFill>
                    <a:schemeClr val="bg1"/>
                  </a:solidFill>
                  <a:effectLst/>
                  <a:latin typeface="+mn-lt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sz="18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6" name="组合 8">
              <a:extLst>
                <a:ext uri="{FF2B5EF4-FFF2-40B4-BE49-F238E27FC236}">
                  <a16:creationId xmlns:a16="http://schemas.microsoft.com/office/drawing/2014/main" id="{E5CA9741-0B5D-32B9-C5C2-AA81F827038F}"/>
                </a:ext>
              </a:extLst>
            </p:cNvPr>
            <p:cNvGrpSpPr/>
            <p:nvPr/>
          </p:nvGrpSpPr>
          <p:grpSpPr>
            <a:xfrm>
              <a:off x="5193927" y="1618595"/>
              <a:ext cx="600454" cy="827147"/>
              <a:chOff x="7106847" y="1621875"/>
              <a:chExt cx="972030" cy="1339009"/>
            </a:xfrm>
          </p:grpSpPr>
          <p:sp>
            <p:nvSpPr>
              <p:cNvPr id="49" name="梯形 29">
                <a:extLst>
                  <a:ext uri="{FF2B5EF4-FFF2-40B4-BE49-F238E27FC236}">
                    <a16:creationId xmlns:a16="http://schemas.microsoft.com/office/drawing/2014/main" id="{ABD03E84-AAA5-FDF4-8479-A9CEAB7C8882}"/>
                  </a:ext>
                </a:extLst>
              </p:cNvPr>
              <p:cNvSpPr/>
              <p:nvPr/>
            </p:nvSpPr>
            <p:spPr>
              <a:xfrm rot="13500000">
                <a:off x="7528982" y="1860283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箭头: 右 30">
                <a:extLst>
                  <a:ext uri="{FF2B5EF4-FFF2-40B4-BE49-F238E27FC236}">
                    <a16:creationId xmlns:a16="http://schemas.microsoft.com/office/drawing/2014/main" id="{8CB139A7-D1EC-DE5D-E897-EF71DB86032B}"/>
                  </a:ext>
                </a:extLst>
              </p:cNvPr>
              <p:cNvSpPr/>
              <p:nvPr/>
            </p:nvSpPr>
            <p:spPr>
              <a:xfrm rot="8100000">
                <a:off x="7106847" y="1876426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梯形 9">
              <a:extLst>
                <a:ext uri="{FF2B5EF4-FFF2-40B4-BE49-F238E27FC236}">
                  <a16:creationId xmlns:a16="http://schemas.microsoft.com/office/drawing/2014/main" id="{1BC8059C-1ED9-3E25-4522-7D7F4B21BFB9}"/>
                </a:ext>
              </a:extLst>
            </p:cNvPr>
            <p:cNvSpPr/>
            <p:nvPr/>
          </p:nvSpPr>
          <p:spPr>
            <a:xfrm rot="8100000" flipH="1">
              <a:off x="3180551" y="1765868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箭头: 右 10">
              <a:extLst>
                <a:ext uri="{FF2B5EF4-FFF2-40B4-BE49-F238E27FC236}">
                  <a16:creationId xmlns:a16="http://schemas.microsoft.com/office/drawing/2014/main" id="{4B77275B-BAF4-08B4-1580-C47FFB1D5C09}"/>
                </a:ext>
              </a:extLst>
            </p:cNvPr>
            <p:cNvSpPr/>
            <p:nvPr/>
          </p:nvSpPr>
          <p:spPr>
            <a:xfrm rot="13500000" flipH="1">
              <a:off x="3417217" y="1775840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9" name="组合 11">
              <a:extLst>
                <a:ext uri="{FF2B5EF4-FFF2-40B4-BE49-F238E27FC236}">
                  <a16:creationId xmlns:a16="http://schemas.microsoft.com/office/drawing/2014/main" id="{3B6B9C9D-111D-8108-FA93-9EE16A45B515}"/>
                </a:ext>
              </a:extLst>
            </p:cNvPr>
            <p:cNvGrpSpPr/>
            <p:nvPr/>
          </p:nvGrpSpPr>
          <p:grpSpPr>
            <a:xfrm>
              <a:off x="5114506" y="3103504"/>
              <a:ext cx="827148" cy="600454"/>
              <a:chOff x="6978277" y="4025687"/>
              <a:chExt cx="1339009" cy="972032"/>
            </a:xfrm>
          </p:grpSpPr>
          <p:sp>
            <p:nvSpPr>
              <p:cNvPr id="47" name="梯形 27">
                <a:extLst>
                  <a:ext uri="{FF2B5EF4-FFF2-40B4-BE49-F238E27FC236}">
                    <a16:creationId xmlns:a16="http://schemas.microsoft.com/office/drawing/2014/main" id="{B4F80FD7-AF14-B9E4-7F06-F47F1FF32264}"/>
                  </a:ext>
                </a:extLst>
              </p:cNvPr>
              <p:cNvSpPr/>
              <p:nvPr/>
            </p:nvSpPr>
            <p:spPr>
              <a:xfrm rot="8100000" flipV="1">
                <a:off x="7528982" y="4686232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4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箭头: 右 28">
                <a:extLst>
                  <a:ext uri="{FF2B5EF4-FFF2-40B4-BE49-F238E27FC236}">
                    <a16:creationId xmlns:a16="http://schemas.microsoft.com/office/drawing/2014/main" id="{82D62416-8C2C-798B-EBC7-56A2019159C9}"/>
                  </a:ext>
                </a:extLst>
              </p:cNvPr>
              <p:cNvSpPr/>
              <p:nvPr/>
            </p:nvSpPr>
            <p:spPr>
              <a:xfrm rot="13500000" flipV="1">
                <a:off x="7106847" y="3897117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梯形 12">
              <a:extLst>
                <a:ext uri="{FF2B5EF4-FFF2-40B4-BE49-F238E27FC236}">
                  <a16:creationId xmlns:a16="http://schemas.microsoft.com/office/drawing/2014/main" id="{F4378CF5-4F0E-530A-65F1-09EE300847E1}"/>
                </a:ext>
              </a:extLst>
            </p:cNvPr>
            <p:cNvSpPr/>
            <p:nvPr/>
          </p:nvSpPr>
          <p:spPr>
            <a:xfrm rot="13500000" flipH="1" flipV="1">
              <a:off x="3180551" y="3511542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箭头: 右 13">
              <a:extLst>
                <a:ext uri="{FF2B5EF4-FFF2-40B4-BE49-F238E27FC236}">
                  <a16:creationId xmlns:a16="http://schemas.microsoft.com/office/drawing/2014/main" id="{F40D0B18-07BA-F369-6657-19A8C5BA6ACA}"/>
                </a:ext>
              </a:extLst>
            </p:cNvPr>
            <p:cNvSpPr/>
            <p:nvPr/>
          </p:nvSpPr>
          <p:spPr>
            <a:xfrm rot="8100000" flipH="1" flipV="1">
              <a:off x="3417217" y="3024081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矩形 22">
              <a:extLst>
                <a:ext uri="{FF2B5EF4-FFF2-40B4-BE49-F238E27FC236}">
                  <a16:creationId xmlns:a16="http://schemas.microsoft.com/office/drawing/2014/main" id="{52003A7F-49FE-437B-3378-69630B6BE2D4}"/>
                </a:ext>
              </a:extLst>
            </p:cNvPr>
            <p:cNvSpPr/>
            <p:nvPr/>
          </p:nvSpPr>
          <p:spPr>
            <a:xfrm>
              <a:off x="3508105" y="1966636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43" name="矩形 23">
              <a:extLst>
                <a:ext uri="{FF2B5EF4-FFF2-40B4-BE49-F238E27FC236}">
                  <a16:creationId xmlns:a16="http://schemas.microsoft.com/office/drawing/2014/main" id="{99CF393B-2513-1DF5-C488-A93FFA4ABC51}"/>
                </a:ext>
              </a:extLst>
            </p:cNvPr>
            <p:cNvSpPr/>
            <p:nvPr/>
          </p:nvSpPr>
          <p:spPr>
            <a:xfrm>
              <a:off x="5306120" y="1966636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矩形 24">
              <a:extLst>
                <a:ext uri="{FF2B5EF4-FFF2-40B4-BE49-F238E27FC236}">
                  <a16:creationId xmlns:a16="http://schemas.microsoft.com/office/drawing/2014/main" id="{3B194154-C6FB-3A68-7D57-867B504A2C3B}"/>
                </a:ext>
              </a:extLst>
            </p:cNvPr>
            <p:cNvSpPr/>
            <p:nvPr/>
          </p:nvSpPr>
          <p:spPr>
            <a:xfrm>
              <a:off x="3508105" y="3203172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45" name="矩形 25">
              <a:extLst>
                <a:ext uri="{FF2B5EF4-FFF2-40B4-BE49-F238E27FC236}">
                  <a16:creationId xmlns:a16="http://schemas.microsoft.com/office/drawing/2014/main" id="{CF5EEF57-CC0E-E957-66CA-CD1787648A64}"/>
                </a:ext>
              </a:extLst>
            </p:cNvPr>
            <p:cNvSpPr/>
            <p:nvPr/>
          </p:nvSpPr>
          <p:spPr>
            <a:xfrm>
              <a:off x="5306120" y="3203172"/>
              <a:ext cx="245501" cy="30008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2810" b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2969957" y="531446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2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49874" y="1073703"/>
            <a:ext cx="6264695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lưu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ý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khi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thiết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kế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mềm</a:t>
            </a:r>
            <a:endParaRPr lang="en-US" altLang="zh-CN" sz="28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矩形-7">
            <a:hlinkClick r:id="rId26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62217" y="1072966"/>
            <a:ext cx="423908" cy="44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矩形-5">
            <a:hlinkClick r:id="rId2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5630131" y="1768449"/>
            <a:ext cx="487749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26" action="ppaction://hlinksldjump"/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05702" y="2275967"/>
            <a:ext cx="4587901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mối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quan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tâm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về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bảo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lt"/>
              </a:rPr>
              <a:t>mật</a:t>
            </a:r>
            <a:endParaRPr lang="en-US" altLang="zh-CN" sz="28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2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5254691" y="2345261"/>
            <a:ext cx="751010" cy="42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矩形-1">
            <a:hlinkClick r:id="rId2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000965" y="2914588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4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0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348117D4-A550-0D49-D936-CCE54FBBF63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783739" y="3505489"/>
            <a:ext cx="667119" cy="39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5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6162EA87-E3E7-5C14-2796-A1E3081C98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575859" y="4009829"/>
            <a:ext cx="667119" cy="43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6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E352B480-31DC-1D2B-0356-13F353B194C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367556" y="4603027"/>
            <a:ext cx="667119" cy="399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7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A865C454-746A-F6A0-7D89-233E4677442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011569" y="5139664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8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689D921E-2B69-1620-82B6-473E08129C2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19319" y="5672908"/>
            <a:ext cx="667119" cy="418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9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00235677-4D6A-A099-E29E-B9E7422B87E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597147" y="6141246"/>
            <a:ext cx="624881" cy="481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10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矩形-1">
            <a:hlinkClick r:id="rId26" action="ppaction://hlinksldjump"/>
            <a:extLst>
              <a:ext uri="{FF2B5EF4-FFF2-40B4-BE49-F238E27FC236}">
                <a16:creationId xmlns:a16="http://schemas.microsoft.com/office/drawing/2014/main" id="{CAA0C992-3ABD-9DE9-0222-D79C5C65DA4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288320" y="6653837"/>
            <a:ext cx="667119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11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797F2F97-CBB0-711E-80F8-97E82776278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75642" y="3410958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Dữ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liệu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bộ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nhớ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j-lt"/>
              </a:rPr>
              <a:t>đệm</a:t>
            </a:r>
            <a:endParaRPr lang="en-US" altLang="zh-CN" sz="2400" b="1" spc="6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4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1C25B1AE-6C4F-05D5-ABF0-0426BC0C8D65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334525" y="4515884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Liên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kết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dữ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liệu</a:t>
            </a:r>
            <a:endParaRPr lang="en-US" altLang="zh-CN" sz="2800" b="1" spc="6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2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5D389288-6259-AB7D-C601-D19E5C287BFA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474918" y="5735265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mối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quan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tâm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về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công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nghệ</a:t>
            </a:r>
            <a:endParaRPr lang="en-US" altLang="zh-CN" sz="32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" name="矩形-2">
            <a:hlinkClick r:id="rId26" action="ppaction://hlinksldjump"/>
            <a:extLst>
              <a:ext uri="{FF2B5EF4-FFF2-40B4-BE49-F238E27FC236}">
                <a16:creationId xmlns:a16="http://schemas.microsoft.com/office/drawing/2014/main" id="{0978790B-96DC-4C1A-78DF-E0B582C663A2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918716" y="6628320"/>
            <a:ext cx="5519064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nền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tảng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thiết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kế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liên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+mn-lt"/>
              </a:rPr>
              <a:t>qu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an</a:t>
            </a:r>
            <a:endParaRPr lang="en-US" altLang="zh-CN" sz="3200" b="1" spc="6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AC9CBE-5DDD-1648-B6ED-DD863607C607}"/>
              </a:ext>
            </a:extLst>
          </p:cNvPr>
          <p:cNvSpPr/>
          <p:nvPr/>
        </p:nvSpPr>
        <p:spPr>
          <a:xfrm>
            <a:off x="5034674" y="5167690"/>
            <a:ext cx="5067109" cy="62322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000" b="1" i="0" dirty="0">
                <a:solidFill>
                  <a:srgbClr val="000000"/>
                </a:solidFill>
                <a:effectLst/>
              </a:rPr>
              <a:t>Các mối quan tâm về không kết nối/kết nối không thường xuyê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n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63CF65-449A-F149-3760-42ADEA835F23}"/>
              </a:ext>
            </a:extLst>
          </p:cNvPr>
          <p:cNvSpPr/>
          <p:nvPr/>
        </p:nvSpPr>
        <p:spPr>
          <a:xfrm>
            <a:off x="6005701" y="2877777"/>
            <a:ext cx="4888170" cy="4698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mối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quan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tâm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về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xử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lý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dữ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liệu</a:t>
            </a:r>
            <a:endParaRPr lang="en-US" altLang="zh-CN" sz="2400" b="1" spc="600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C2D7DC-12F4-36E3-9E70-536E79C94D05}"/>
              </a:ext>
            </a:extLst>
          </p:cNvPr>
          <p:cNvSpPr/>
          <p:nvPr/>
        </p:nvSpPr>
        <p:spPr>
          <a:xfrm>
            <a:off x="5612459" y="4014345"/>
            <a:ext cx="4981139" cy="5188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dirty="0">
              <a:solidFill>
                <a:schemeClr val="bg1"/>
              </a:solidFill>
              <a:effectLst/>
              <a:latin typeface="+mn-lt"/>
            </a:endParaRPr>
          </a:p>
          <a:p>
            <a:r>
              <a:rPr lang="vi-VN" sz="1800" b="1" i="0" dirty="0">
                <a:solidFill>
                  <a:schemeClr val="tx1"/>
                </a:solidFill>
                <a:effectLst/>
                <a:latin typeface="+mn-lt"/>
              </a:rPr>
              <a:t>Dữ liệu phục vụ nhiều người dùn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+mn-lt"/>
              </a:rPr>
              <a:t>g</a:t>
            </a:r>
            <a:endParaRPr lang="en-US" altLang="zh-CN" sz="2400" b="1" spc="600" dirty="0">
              <a:solidFill>
                <a:schemeClr val="tx1"/>
              </a:solidFill>
              <a:latin typeface="+mn-lt"/>
              <a:ea typeface="微软雅黑" panose="020B0503020204020204" pitchFamily="34" charset="-122"/>
            </a:endParaRPr>
          </a:p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7CBA6FB-12D1-3F17-8301-1B32A7803C71}"/>
              </a:ext>
            </a:extLst>
          </p:cNvPr>
          <p:cNvSpPr/>
          <p:nvPr/>
        </p:nvSpPr>
        <p:spPr>
          <a:xfrm>
            <a:off x="4575859" y="6292217"/>
            <a:ext cx="4445804" cy="4034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dirty="0">
              <a:solidFill>
                <a:schemeClr val="bg1"/>
              </a:solidFill>
              <a:effectLst/>
              <a:latin typeface="+mn-lt"/>
            </a:endParaRPr>
          </a:p>
          <a:p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Các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mối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quan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tâm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về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triển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khai</a:t>
            </a:r>
            <a:endParaRPr lang="en-US" altLang="zh-CN" sz="2800" b="1" spc="600" dirty="0">
              <a:solidFill>
                <a:schemeClr val="tx1"/>
              </a:solidFill>
              <a:latin typeface="+mn-lt"/>
              <a:ea typeface="微软雅黑" panose="020B0503020204020204" pitchFamily="34" charset="-122"/>
            </a:endParaRPr>
          </a:p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D17CC7-B0C8-B945-6A51-4AE4950DB476}"/>
              </a:ext>
            </a:extLst>
          </p:cNvPr>
          <p:cNvSpPr/>
          <p:nvPr/>
        </p:nvSpPr>
        <p:spPr>
          <a:xfrm>
            <a:off x="6349874" y="1780087"/>
            <a:ext cx="4781649" cy="4698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mối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quan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tâm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cụ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thể</a:t>
            </a:r>
            <a:endParaRPr lang="en-US" altLang="zh-CN" sz="2400" b="1" spc="600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E06EC3-AD89-0949-7AE3-776E3EB7CAC3}"/>
              </a:ext>
            </a:extLst>
          </p:cNvPr>
          <p:cNvSpPr/>
          <p:nvPr/>
        </p:nvSpPr>
        <p:spPr>
          <a:xfrm>
            <a:off x="3621879" y="147468"/>
            <a:ext cx="2961490" cy="79102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err="1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Nội</a:t>
            </a:r>
            <a:r>
              <a:rPr lang="en-US" altLang="zh-CN" sz="4800" b="1" dirty="0">
                <a:solidFill>
                  <a:schemeClr val="bg1"/>
                </a:solidFill>
                <a:latin typeface="+mj-lt"/>
                <a:ea typeface="Yu Gothic" panose="020B0400000000000000" pitchFamily="34" charset="-128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+mj-lt"/>
                <a:ea typeface="Yu Gothic" panose="020B0400000000000000" pitchFamily="34" charset="-128"/>
              </a:rPr>
              <a:t>dung </a:t>
            </a:r>
            <a:endParaRPr lang="zh-CN" altLang="en-US" sz="4800" b="1" dirty="0">
              <a:solidFill>
                <a:schemeClr val="tx1"/>
              </a:solidFill>
              <a:latin typeface="+mj-lt"/>
              <a:ea typeface="Yu Gothic" panose="020B0400000000000000" pitchFamily="34" charset="-128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87853B-CB92-A4F0-41E7-CBF512734394}"/>
              </a:ext>
            </a:extLst>
          </p:cNvPr>
          <p:cNvSpPr txBox="1"/>
          <p:nvPr/>
        </p:nvSpPr>
        <p:spPr>
          <a:xfrm>
            <a:off x="236687" y="231949"/>
            <a:ext cx="13681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10</a:t>
            </a:r>
            <a:endParaRPr lang="zh-CN" altLang="en-US" sz="8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D7F9-543C-0963-CB31-271CA00E89F3}"/>
              </a:ext>
            </a:extLst>
          </p:cNvPr>
          <p:cNvSpPr txBox="1"/>
          <p:nvPr/>
        </p:nvSpPr>
        <p:spPr>
          <a:xfrm>
            <a:off x="1604839" y="447973"/>
            <a:ext cx="61494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ông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nghệ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triển</a:t>
            </a:r>
            <a:r>
              <a:rPr lang="en-US" altLang="zh-CN" sz="4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khai</a:t>
            </a:r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3B6099-8360-5C68-B693-51D0CF289848}"/>
              </a:ext>
            </a:extLst>
          </p:cNvPr>
          <p:cNvCxnSpPr>
            <a:cxnSpLocks/>
          </p:cNvCxnSpPr>
          <p:nvPr/>
        </p:nvCxnSpPr>
        <p:spPr>
          <a:xfrm>
            <a:off x="2252911" y="1243256"/>
            <a:ext cx="482453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6B469F-CC09-9537-E6B0-978FB0AEB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61" y="1585045"/>
            <a:ext cx="981075" cy="1466850"/>
          </a:xfrm>
          <a:prstGeom prst="rect">
            <a:avLst/>
          </a:prstGeom>
        </p:spPr>
      </p:pic>
      <p:sp>
        <p:nvSpPr>
          <p:cNvPr id="10" name="矩形-1">
            <a:extLst>
              <a:ext uri="{FF2B5EF4-FFF2-40B4-BE49-F238E27FC236}">
                <a16:creationId xmlns:a16="http://schemas.microsoft.com/office/drawing/2014/main" id="{8C1EAA35-9B88-B417-741E-56D302914B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78257" y="3051895"/>
            <a:ext cx="2458434" cy="429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độc lập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C2A58-C0C0-6A9E-3264-7859D551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619" y="1585045"/>
            <a:ext cx="2305050" cy="1333500"/>
          </a:xfrm>
          <a:prstGeom prst="rect">
            <a:avLst/>
          </a:prstGeom>
        </p:spPr>
      </p:pic>
      <p:sp>
        <p:nvSpPr>
          <p:cNvPr id="12" name="矩形-1">
            <a:extLst>
              <a:ext uri="{FF2B5EF4-FFF2-40B4-BE49-F238E27FC236}">
                <a16:creationId xmlns:a16="http://schemas.microsoft.com/office/drawing/2014/main" id="{4E424424-B4D6-2E60-AA7E-D9B042A1FF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56849" y="2918545"/>
            <a:ext cx="2613494" cy="81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theo mô hình Client/Server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E2A10A-BB08-86BC-7A76-9BB146071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952" y="1615168"/>
            <a:ext cx="3629025" cy="133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AA0383-F991-861E-208B-BC12F8838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1637487"/>
            <a:ext cx="3629025" cy="1333500"/>
          </a:xfrm>
          <a:prstGeom prst="rect">
            <a:avLst/>
          </a:prstGeom>
        </p:spPr>
      </p:pic>
      <p:sp>
        <p:nvSpPr>
          <p:cNvPr id="24" name="矩形-1">
            <a:extLst>
              <a:ext uri="{FF2B5EF4-FFF2-40B4-BE49-F238E27FC236}">
                <a16:creationId xmlns:a16="http://schemas.microsoft.com/office/drawing/2014/main" id="{D2AEF89F-5AB5-3A35-6559-2CEC3F8711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09495" y="3051895"/>
            <a:ext cx="5303943" cy="42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altLang="zh-CN" sz="126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N-tầng</a:t>
            </a:r>
            <a:endParaRPr lang="en-US" altLang="zh-CN" sz="126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D5303D-24A8-8F77-D9DB-9C4965916E71}"/>
              </a:ext>
            </a:extLst>
          </p:cNvPr>
          <p:cNvCxnSpPr/>
          <p:nvPr/>
        </p:nvCxnSpPr>
        <p:spPr>
          <a:xfrm>
            <a:off x="1556849" y="1555388"/>
            <a:ext cx="0" cy="16288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971287-143A-02E3-1A29-50B7287E01E4}"/>
              </a:ext>
            </a:extLst>
          </p:cNvPr>
          <p:cNvCxnSpPr/>
          <p:nvPr/>
        </p:nvCxnSpPr>
        <p:spPr>
          <a:xfrm>
            <a:off x="4773191" y="1585045"/>
            <a:ext cx="0" cy="16288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F0AE21-69F8-FC30-ED1E-4F52DC507FC6}"/>
              </a:ext>
            </a:extLst>
          </p:cNvPr>
          <p:cNvSpPr txBox="1"/>
          <p:nvPr/>
        </p:nvSpPr>
        <p:spPr>
          <a:xfrm>
            <a:off x="372667" y="3729669"/>
            <a:ext cx="584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Các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tùy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chọn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công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+mn-lt"/>
              </a:rPr>
              <a:t>nghệ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1" name="矩形-1">
            <a:extLst>
              <a:ext uri="{FF2B5EF4-FFF2-40B4-BE49-F238E27FC236}">
                <a16:creationId xmlns:a16="http://schemas.microsoft.com/office/drawing/2014/main" id="{60A47149-4EDE-4115-3BFE-FE84D6C13C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009" y="4026895"/>
            <a:ext cx="5303943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nhấn một lần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Triển khai XCOPY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Windows Installer (.MSI) package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vi-VN" altLang="zh-CN" sz="2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Aharoni" panose="02010803020104030203" pitchFamily="2" charset="-79"/>
              </a:rPr>
              <a:t>Gói XBAP</a:t>
            </a:r>
            <a:endParaRPr lang="en-US" altLang="zh-CN" sz="24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4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-47913" y="0"/>
            <a:ext cx="13270135" cy="7232650"/>
          </a:xfrm>
        </p:spPr>
      </p:pic>
      <p:sp>
        <p:nvSpPr>
          <p:cNvPr id="22" name="Half Frame 1"/>
          <p:cNvSpPr/>
          <p:nvPr/>
        </p:nvSpPr>
        <p:spPr>
          <a:xfrm>
            <a:off x="6482197" y="424685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560017" y="1590519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82" y="652515"/>
            <a:ext cx="4638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Thank you Listen</a:t>
            </a:r>
            <a:endParaRPr lang="zh-CN" altLang="en-US" sz="4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09883" y="3820439"/>
            <a:ext cx="4991605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endParaRPr lang="en-US" altLang="zh-CN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013551" y="1829479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8856250" y="1828087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646493" y="1799583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790288" y="1818696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2" y="160010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Những hình ảnh vỗ tay đẹp cho Powerpoint">
            <a:extLst>
              <a:ext uri="{FF2B5EF4-FFF2-40B4-BE49-F238E27FC236}">
                <a16:creationId xmlns:a16="http://schemas.microsoft.com/office/drawing/2014/main" id="{7F1B333F-3B47-9CD7-87A3-41FFC34B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054" y="4381620"/>
            <a:ext cx="2435690" cy="25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nodePh="1" p14:presetBounceEnd="2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-14194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08695" y="161187"/>
            <a:ext cx="54874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TỔNG QUAN: 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FCEAC-1D6F-FF87-9524-A5581687F56C}"/>
              </a:ext>
            </a:extLst>
          </p:cNvPr>
          <p:cNvSpPr txBox="1"/>
          <p:nvPr/>
        </p:nvSpPr>
        <p:spPr>
          <a:xfrm>
            <a:off x="308695" y="2104157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Biết về các kịch bản chính của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Các thành phần của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Tầm quan trọng của việc thiết kế ứng dụng người dùng phong phú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Triển khai ứng dụng</a:t>
            </a:r>
          </a:p>
          <a:p>
            <a:r>
              <a:rPr lang="vi-VN" sz="2000" dirty="0">
                <a:solidFill>
                  <a:schemeClr val="bg1"/>
                </a:solidFill>
                <a:latin typeface="+mn-lt"/>
              </a:rPr>
              <a:t>Nền tảng chính và công nghệ thiết kế ứng dụng 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D9B472-4219-9406-AE21-A04A0319B498}"/>
              </a:ext>
            </a:extLst>
          </p:cNvPr>
          <p:cNvCxnSpPr/>
          <p:nvPr/>
        </p:nvCxnSpPr>
        <p:spPr>
          <a:xfrm>
            <a:off x="452711" y="1168053"/>
            <a:ext cx="489654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B0172F-4787-D9EA-C8B2-B7C569AA0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91" y="1240061"/>
            <a:ext cx="6116444" cy="536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111823-5BA1-68C9-6DCB-D3E531251A0A}"/>
              </a:ext>
            </a:extLst>
          </p:cNvPr>
          <p:cNvSpPr/>
          <p:nvPr/>
        </p:nvSpPr>
        <p:spPr>
          <a:xfrm>
            <a:off x="7837383" y="0"/>
            <a:ext cx="4856688" cy="7102106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5C33D5-7045-0F58-D212-7406F843F468}"/>
              </a:ext>
            </a:extLst>
          </p:cNvPr>
          <p:cNvSpPr/>
          <p:nvPr/>
        </p:nvSpPr>
        <p:spPr>
          <a:xfrm>
            <a:off x="377193" y="5714307"/>
            <a:ext cx="7381672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78512B-8317-4087-F1C3-3336556A82E0}"/>
              </a:ext>
            </a:extLst>
          </p:cNvPr>
          <p:cNvSpPr/>
          <p:nvPr/>
        </p:nvSpPr>
        <p:spPr>
          <a:xfrm>
            <a:off x="377193" y="4540643"/>
            <a:ext cx="7381672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03E938-9D16-22AD-E1FF-F11E27A18037}"/>
              </a:ext>
            </a:extLst>
          </p:cNvPr>
          <p:cNvSpPr/>
          <p:nvPr/>
        </p:nvSpPr>
        <p:spPr>
          <a:xfrm>
            <a:off x="385081" y="3320190"/>
            <a:ext cx="7380294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EF25EE-E64B-A749-BF68-28B1CEAFA5C7}"/>
              </a:ext>
            </a:extLst>
          </p:cNvPr>
          <p:cNvSpPr/>
          <p:nvPr/>
        </p:nvSpPr>
        <p:spPr>
          <a:xfrm>
            <a:off x="359196" y="2153009"/>
            <a:ext cx="7380294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66500F-AFE4-07D7-6675-E83DD7668872}"/>
              </a:ext>
            </a:extLst>
          </p:cNvPr>
          <p:cNvSpPr/>
          <p:nvPr/>
        </p:nvSpPr>
        <p:spPr>
          <a:xfrm>
            <a:off x="380702" y="968638"/>
            <a:ext cx="7358788" cy="457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矩形-3">
            <a:extLst>
              <a:ext uri="{FF2B5EF4-FFF2-40B4-BE49-F238E27FC236}">
                <a16:creationId xmlns:a16="http://schemas.microsoft.com/office/drawing/2014/main" id="{52709C70-0FD1-55F0-89EE-929CF83190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4679" y="-11888"/>
            <a:ext cx="1188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1EC3D-8AF9-B0F1-AF0D-85FDBD3FE29C}"/>
              </a:ext>
            </a:extLst>
          </p:cNvPr>
          <p:cNvSpPr txBox="1"/>
          <p:nvPr/>
        </p:nvSpPr>
        <p:spPr>
          <a:xfrm>
            <a:off x="1317159" y="265110"/>
            <a:ext cx="604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Yeseva One" panose="00000500000000000000"/>
              </a:rPr>
              <a:t>CÁC LƯU Ý KHI THIẾT KẾ RCA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997344-AE11-DCE0-CCF7-B3CE8CA3D443}"/>
              </a:ext>
            </a:extLst>
          </p:cNvPr>
          <p:cNvCxnSpPr>
            <a:cxnSpLocks/>
          </p:cNvCxnSpPr>
          <p:nvPr/>
        </p:nvCxnSpPr>
        <p:spPr>
          <a:xfrm>
            <a:off x="1352825" y="883273"/>
            <a:ext cx="558060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919B8B-2C22-D9A9-BD0C-D7BCAB5E0828}"/>
              </a:ext>
            </a:extLst>
          </p:cNvPr>
          <p:cNvSpPr txBox="1"/>
          <p:nvPr/>
        </p:nvSpPr>
        <p:spPr>
          <a:xfrm>
            <a:off x="380703" y="920518"/>
            <a:ext cx="557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endParaRPr lang="en-US" sz="2800" dirty="0">
              <a:solidFill>
                <a:schemeClr val="bg1"/>
              </a:solidFill>
              <a:latin typeface="Yeseva One" panose="0000050000000000000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9CA36D-5236-6EC2-4A00-DF5D2CEA6AA9}"/>
              </a:ext>
            </a:extLst>
          </p:cNvPr>
          <p:cNvSpPr txBox="1"/>
          <p:nvPr/>
        </p:nvSpPr>
        <p:spPr>
          <a:xfrm>
            <a:off x="380703" y="1528093"/>
            <a:ext cx="604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  <a:ea typeface="Calibri" panose="020F0502020204030204" pitchFamily="34" charset="0"/>
              </a:rPr>
              <a:t>Tách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xử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lí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ra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khỏi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triển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khai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giao</a:t>
            </a:r>
            <a:r>
              <a:rPr lang="en-US" sz="2800" b="1" dirty="0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Yeseva One" panose="00000500000000000000"/>
                <a:ea typeface="Calibri" panose="020F0502020204030204" pitchFamily="34" charset="0"/>
              </a:rPr>
              <a:t>diện</a:t>
            </a:r>
            <a:endParaRPr lang="en-US" sz="2800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C5372F-2115-040D-3F84-89EFEEEE7EB5}"/>
              </a:ext>
            </a:extLst>
          </p:cNvPr>
          <p:cNvSpPr txBox="1"/>
          <p:nvPr/>
        </p:nvSpPr>
        <p:spPr>
          <a:xfrm>
            <a:off x="380702" y="2141763"/>
            <a:ext cx="698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Xác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nhiệm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vụ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quy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bày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A2C57-7574-0A7C-AF86-B51FDA3EE889}"/>
              </a:ext>
            </a:extLst>
          </p:cNvPr>
          <p:cNvSpPr txBox="1"/>
          <p:nvPr/>
        </p:nvSpPr>
        <p:spPr>
          <a:xfrm>
            <a:off x="380703" y="2728146"/>
            <a:ext cx="6912768" cy="52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bg1"/>
                </a:solidFill>
              </a:rPr>
              <a:t>Thiết kế giao diện phù hợp và </a:t>
            </a:r>
            <a:r>
              <a:rPr lang="en-US" sz="2800" b="1" dirty="0" err="1">
                <a:solidFill>
                  <a:schemeClr val="bg1"/>
                </a:solidFill>
              </a:rPr>
              <a:t>dễ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sử dụng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F2DC2-1CB0-1590-E068-A776B430F056}"/>
              </a:ext>
            </a:extLst>
          </p:cNvPr>
          <p:cNvSpPr txBox="1"/>
          <p:nvPr/>
        </p:nvSpPr>
        <p:spPr>
          <a:xfrm>
            <a:off x="380703" y="3314530"/>
            <a:ext cx="629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>
                <a:solidFill>
                  <a:schemeClr val="bg1"/>
                </a:solidFill>
              </a:rPr>
              <a:t>Chia </a:t>
            </a:r>
            <a:r>
              <a:rPr lang="en-US" sz="2800" b="1" dirty="0" err="1">
                <a:solidFill>
                  <a:schemeClr val="bg1"/>
                </a:solidFill>
              </a:rPr>
              <a:t>nhỏ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vi-VN" sz="2800" b="1" dirty="0">
                <a:solidFill>
                  <a:schemeClr val="bg1"/>
                </a:solidFill>
              </a:rPr>
              <a:t>các vấn đề cần quan tâm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CFFE0-636A-6BE6-CAD9-A8960A2187C0}"/>
              </a:ext>
            </a:extLst>
          </p:cNvPr>
          <p:cNvSpPr txBox="1"/>
          <p:nvPr/>
        </p:nvSpPr>
        <p:spPr>
          <a:xfrm>
            <a:off x="395549" y="3895304"/>
            <a:ext cx="617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Tái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sử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bày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sẵn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65EF0-B75C-C9D3-53A5-8A4C06CE09B3}"/>
              </a:ext>
            </a:extLst>
          </p:cNvPr>
          <p:cNvSpPr txBox="1"/>
          <p:nvPr/>
        </p:nvSpPr>
        <p:spPr>
          <a:xfrm>
            <a:off x="363750" y="4471827"/>
            <a:ext cx="698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Ràng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buộc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lỏng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ứng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dịch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vụ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xa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5C582-2B2C-2AC7-E12E-228756DDFC96}"/>
              </a:ext>
            </a:extLst>
          </p:cNvPr>
          <p:cNvSpPr txBox="1"/>
          <p:nvPr/>
        </p:nvSpPr>
        <p:spPr>
          <a:xfrm>
            <a:off x="380703" y="50568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bg1"/>
                </a:solidFill>
              </a:rPr>
              <a:t>Tránh ràng buộc chặt các </a:t>
            </a:r>
            <a:r>
              <a:rPr lang="en-US" sz="2800" b="1" dirty="0" err="1">
                <a:solidFill>
                  <a:schemeClr val="bg1"/>
                </a:solidFill>
              </a:rPr>
              <a:t>thành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phần</a:t>
            </a:r>
            <a:r>
              <a:rPr lang="vi-VN" sz="2800" b="1" dirty="0">
                <a:solidFill>
                  <a:schemeClr val="bg1"/>
                </a:solidFill>
              </a:rPr>
              <a:t> trong lớp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6DD833-23EB-0FF1-9921-F8E0505660A6}"/>
              </a:ext>
            </a:extLst>
          </p:cNvPr>
          <p:cNvSpPr txBox="1"/>
          <p:nvPr/>
        </p:nvSpPr>
        <p:spPr>
          <a:xfrm>
            <a:off x="380703" y="5648846"/>
            <a:ext cx="69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Giảm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vòng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đi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khứ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hồi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khi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truy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cập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sz="2800" b="1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Yeseva One" panose="00000500000000000000"/>
              </a:rPr>
              <a:t>xa</a:t>
            </a:r>
            <a:endParaRPr lang="en-US" sz="2800" b="1" dirty="0"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88AA98-EFA2-5943-6786-C090AB69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745" y="2464259"/>
            <a:ext cx="3469713" cy="1954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BD8D3C-5CAF-F70E-ED5B-08191A7E9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655" y="375965"/>
            <a:ext cx="3357763" cy="18446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CC3F71-DCA1-7A18-97BE-5CE2175C6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566" y="4579171"/>
            <a:ext cx="4208891" cy="22598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E25C25-9F2A-E5D9-097C-3B0283F42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751" y="1024037"/>
            <a:ext cx="2757296" cy="33944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FEEECFE-FC7F-B483-6F61-81F955B7A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607" y="4579171"/>
            <a:ext cx="4016142" cy="21291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7C9B31-EC8E-D125-14B4-1806734F5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48" y="130544"/>
            <a:ext cx="2757296" cy="20745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3A3A52-46B2-CB64-94A0-02A5467B1D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45" y="2572309"/>
            <a:ext cx="2757296" cy="20640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A1F6488-3BA9-57B6-EE92-5B7D1332DE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48" y="4995047"/>
            <a:ext cx="2757296" cy="2091561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DB80AACC-8796-6FD4-7ED8-9155651DE498}"/>
              </a:ext>
            </a:extLst>
          </p:cNvPr>
          <p:cNvSpPr/>
          <p:nvPr/>
        </p:nvSpPr>
        <p:spPr>
          <a:xfrm rot="5400000">
            <a:off x="10477372" y="2196840"/>
            <a:ext cx="432048" cy="43090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D6C4963-8F8A-604C-E829-AFF0D3AD6A5C}"/>
              </a:ext>
            </a:extLst>
          </p:cNvPr>
          <p:cNvSpPr/>
          <p:nvPr/>
        </p:nvSpPr>
        <p:spPr>
          <a:xfrm rot="5400000">
            <a:off x="10469369" y="4604723"/>
            <a:ext cx="432048" cy="43090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2BD8CC-BEC0-B507-DB37-9B9345CEE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551" y="4677109"/>
            <a:ext cx="4503304" cy="20506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66B00B4-CA27-7863-F050-CED58E638C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09" y="2313061"/>
            <a:ext cx="4481191" cy="21839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C110B4-3A5D-5DF7-3919-4F66F80DC7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45" y="154793"/>
            <a:ext cx="4503304" cy="19106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D54459-2D46-F663-479D-8F11A5DA32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3168" y="505177"/>
            <a:ext cx="3762375" cy="12287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EB5A86C-8008-91FA-55A9-030F8CE10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35547" y="2778852"/>
            <a:ext cx="3728494" cy="32535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0D769E-39AD-9A42-1223-F88C38C6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20" y="1312890"/>
            <a:ext cx="3837459" cy="38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allAtOnce"/>
      <p:bldP spid="7" grpId="2" build="allAtOnce"/>
      <p:bldP spid="21" grpId="0"/>
      <p:bldP spid="21" grpId="1"/>
      <p:bldP spid="21" grpId="2"/>
      <p:bldP spid="26" grpId="0"/>
      <p:bldP spid="26" grpId="1"/>
      <p:bldP spid="26" grpId="2"/>
      <p:bldP spid="27" grpId="0"/>
      <p:bldP spid="27" grpId="1"/>
      <p:bldP spid="27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47" grpId="0" animBg="1"/>
      <p:bldP spid="47" grpId="1" animBg="1"/>
      <p:bldP spid="48" grpId="0" animBg="1"/>
      <p:bldP spid="4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326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44B63498-77ED-CA65-2B03-74EC24CCF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762" y="1203551"/>
            <a:ext cx="156379" cy="17458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9347644F-9A1D-8D28-C6C1-B9D44B7A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405" y="2618898"/>
            <a:ext cx="189809" cy="18983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0E900DE6-F942-ED60-FE69-74F9CAA55154}"/>
              </a:ext>
            </a:extLst>
          </p:cNvPr>
          <p:cNvSpPr txBox="1"/>
          <p:nvPr/>
        </p:nvSpPr>
        <p:spPr>
          <a:xfrm>
            <a:off x="4056777" y="4140338"/>
            <a:ext cx="2566617" cy="23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00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800" kern="3000" spc="33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4F383A2D-BC93-9C4E-1F09-F3E72721E261}"/>
              </a:ext>
            </a:extLst>
          </p:cNvPr>
          <p:cNvSpPr txBox="1"/>
          <p:nvPr/>
        </p:nvSpPr>
        <p:spPr>
          <a:xfrm>
            <a:off x="3627686" y="1132171"/>
            <a:ext cx="5254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noProof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TẦNG NGHIỆP VỤ</a:t>
            </a:r>
            <a:r>
              <a:rPr lang="en-US" sz="200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en-US" sz="2000" b="1" noProof="1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l</a:t>
            </a:r>
            <a:r>
              <a:rPr lang="vi-VN" sz="2000" b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à một phần của business system hiển thị dưới dạng một dịch vụ ,trong rich client diển hình thì layer này nằm trên chính client đó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右箭头 3">
            <a:extLst>
              <a:ext uri="{FF2B5EF4-FFF2-40B4-BE49-F238E27FC236}">
                <a16:creationId xmlns:a16="http://schemas.microsoft.com/office/drawing/2014/main" id="{04376658-D65F-851C-80C0-E260A02CDE9A}"/>
              </a:ext>
            </a:extLst>
          </p:cNvPr>
          <p:cNvSpPr/>
          <p:nvPr/>
        </p:nvSpPr>
        <p:spPr>
          <a:xfrm>
            <a:off x="301233" y="954087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BUSINESS LAYER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右箭头 5">
            <a:extLst>
              <a:ext uri="{FF2B5EF4-FFF2-40B4-BE49-F238E27FC236}">
                <a16:creationId xmlns:a16="http://schemas.microsoft.com/office/drawing/2014/main" id="{3F1BA75A-EAEE-2BC2-708E-D22CB5197A75}"/>
              </a:ext>
            </a:extLst>
          </p:cNvPr>
          <p:cNvSpPr/>
          <p:nvPr/>
        </p:nvSpPr>
        <p:spPr>
          <a:xfrm>
            <a:off x="335625" y="3220512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THÀNH PHẦN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右箭头 15">
            <a:extLst>
              <a:ext uri="{FF2B5EF4-FFF2-40B4-BE49-F238E27FC236}">
                <a16:creationId xmlns:a16="http://schemas.microsoft.com/office/drawing/2014/main" id="{400F24C6-438A-A132-0742-88250D4F0BAD}"/>
              </a:ext>
            </a:extLst>
          </p:cNvPr>
          <p:cNvSpPr/>
          <p:nvPr/>
        </p:nvSpPr>
        <p:spPr>
          <a:xfrm>
            <a:off x="411385" y="564209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TRUY CẬP DỮ LIỆU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右箭头 3">
            <a:extLst>
              <a:ext uri="{FF2B5EF4-FFF2-40B4-BE49-F238E27FC236}">
                <a16:creationId xmlns:a16="http://schemas.microsoft.com/office/drawing/2014/main" id="{F4F5C1DA-736D-F1BA-A2BB-1B5DADB30AC0}"/>
              </a:ext>
            </a:extLst>
          </p:cNvPr>
          <p:cNvSpPr/>
          <p:nvPr/>
        </p:nvSpPr>
        <p:spPr>
          <a:xfrm>
            <a:off x="9807573" y="2055108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KHẢ NĂNG BẢO TRÌ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右箭头 5">
            <a:extLst>
              <a:ext uri="{FF2B5EF4-FFF2-40B4-BE49-F238E27FC236}">
                <a16:creationId xmlns:a16="http://schemas.microsoft.com/office/drawing/2014/main" id="{F546FFFE-5B97-660C-899F-903C2B37EE21}"/>
              </a:ext>
            </a:extLst>
          </p:cNvPr>
          <p:cNvSpPr/>
          <p:nvPr/>
        </p:nvSpPr>
        <p:spPr>
          <a:xfrm>
            <a:off x="9807573" y="4315586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dirty="0"/>
              <a:t>QUẢN LÝ TRẠNG THÁI</a:t>
            </a:r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84FFC849-5020-E45A-893B-94AC1EBA1AFB}"/>
              </a:ext>
            </a:extLst>
          </p:cNvPr>
          <p:cNvSpPr/>
          <p:nvPr/>
        </p:nvSpPr>
        <p:spPr>
          <a:xfrm>
            <a:off x="63007" y="1890522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GIAO TIẾP</a:t>
            </a: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5A8BFA0B-A61D-E1BE-A668-F5B1E173AC23}"/>
              </a:ext>
            </a:extLst>
          </p:cNvPr>
          <p:cNvSpPr/>
          <p:nvPr/>
        </p:nvSpPr>
        <p:spPr>
          <a:xfrm>
            <a:off x="100716" y="4229793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QUẢN LÝ CẤU HÌNH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84B3923-6650-11E6-0EB9-AA3C3DAD71EB}"/>
              </a:ext>
            </a:extLst>
          </p:cNvPr>
          <p:cNvSpPr/>
          <p:nvPr/>
        </p:nvSpPr>
        <p:spPr>
          <a:xfrm>
            <a:off x="9547329" y="883273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QUẢN LÝ NGOẠI LỆ</a:t>
            </a:r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B7BECFC6-7A2C-0A2A-6071-50BCA7EC9441}"/>
              </a:ext>
            </a:extLst>
          </p:cNvPr>
          <p:cNvSpPr/>
          <p:nvPr/>
        </p:nvSpPr>
        <p:spPr>
          <a:xfrm>
            <a:off x="9496220" y="3071405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PRESENTATION LAYER</a:t>
            </a:r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AF7AF793-EF63-AA96-691F-A621CAD3CB79}"/>
              </a:ext>
            </a:extLst>
          </p:cNvPr>
          <p:cNvSpPr/>
          <p:nvPr/>
        </p:nvSpPr>
        <p:spPr>
          <a:xfrm>
            <a:off x="9595007" y="5424364"/>
            <a:ext cx="2790933" cy="130485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LUỒNG LÀM VIỆC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C16D01-4BD3-D1E4-5D68-85F3DDFAE8F7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B696A401-1B0E-76E7-0409-BA3220C04D33}"/>
              </a:ext>
            </a:extLst>
          </p:cNvPr>
          <p:cNvSpPr txBox="1"/>
          <p:nvPr/>
        </p:nvSpPr>
        <p:spPr>
          <a:xfrm>
            <a:off x="3859458" y="2468205"/>
            <a:ext cx="3591904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 tắc thiết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9">
            <a:extLst>
              <a:ext uri="{FF2B5EF4-FFF2-40B4-BE49-F238E27FC236}">
                <a16:creationId xmlns:a16="http://schemas.microsoft.com/office/drawing/2014/main" id="{1E9FF7AD-6939-9053-C7B2-FFF86BB964C5}"/>
              </a:ext>
            </a:extLst>
          </p:cNvPr>
          <p:cNvSpPr txBox="1"/>
          <p:nvPr/>
        </p:nvSpPr>
        <p:spPr>
          <a:xfrm>
            <a:off x="3255186" y="3027119"/>
            <a:ext cx="6286952" cy="31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không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cân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nhắc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ếu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riêng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+Xem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400" b="1" dirty="0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FF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4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-2">
            <a:extLst>
              <a:ext uri="{FF2B5EF4-FFF2-40B4-BE49-F238E27FC236}">
                <a16:creationId xmlns:a16="http://schemas.microsoft.com/office/drawing/2014/main" id="{1B4FDB50-4489-EFA1-667D-F3399B9636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 rot="5600553">
            <a:off x="6670773" y="4707519"/>
            <a:ext cx="1685112" cy="1373490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9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-3">
            <a:extLst>
              <a:ext uri="{FF2B5EF4-FFF2-40B4-BE49-F238E27FC236}">
                <a16:creationId xmlns:a16="http://schemas.microsoft.com/office/drawing/2014/main" id="{D7241E01-4A81-E6BD-66F3-BE860D66C9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" name="矩形-2">
            <a:extLst>
              <a:ext uri="{FF2B5EF4-FFF2-40B4-BE49-F238E27FC236}">
                <a16:creationId xmlns:a16="http://schemas.microsoft.com/office/drawing/2014/main" id="{53C24312-2F41-DE8E-52F4-C755DEEEC7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E95D1F-5260-6805-4C81-DA71EAC6EA84}"/>
              </a:ext>
            </a:extLst>
          </p:cNvPr>
          <p:cNvCxnSpPr/>
          <p:nvPr/>
        </p:nvCxnSpPr>
        <p:spPr>
          <a:xfrm>
            <a:off x="1676847" y="883273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̃i tên: Phải 7">
            <a:extLst>
              <a:ext uri="{FF2B5EF4-FFF2-40B4-BE49-F238E27FC236}">
                <a16:creationId xmlns:a16="http://schemas.microsoft.com/office/drawing/2014/main" id="{0EE54239-8589-843F-8F21-824DAAE908D3}"/>
              </a:ext>
            </a:extLst>
          </p:cNvPr>
          <p:cNvSpPr/>
          <p:nvPr/>
        </p:nvSpPr>
        <p:spPr>
          <a:xfrm>
            <a:off x="317305" y="952058"/>
            <a:ext cx="3168352" cy="1183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GIAO TIẾP</a:t>
            </a:r>
            <a:endParaRPr lang="en-US" sz="1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2FD12-AC3F-0981-F522-702FF2099BC3}"/>
              </a:ext>
            </a:extLst>
          </p:cNvPr>
          <p:cNvSpPr/>
          <p:nvPr/>
        </p:nvSpPr>
        <p:spPr>
          <a:xfrm>
            <a:off x="4644286" y="949969"/>
            <a:ext cx="7704856" cy="36012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rich client application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rich client uses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HTTP,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Simple SMTP e-mail messages, SOAP Web service messages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A7C9A-C768-640A-5A30-15B3ECD64B61}"/>
              </a:ext>
            </a:extLst>
          </p:cNvPr>
          <p:cNvSpPr txBox="1"/>
          <p:nvPr/>
        </p:nvSpPr>
        <p:spPr>
          <a:xfrm>
            <a:off x="320556" y="2336306"/>
            <a:ext cx="374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 tắc thiết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F6C80-7757-C5E8-2A97-3B14AC7E2F14}"/>
              </a:ext>
            </a:extLst>
          </p:cNvPr>
          <p:cNvCxnSpPr>
            <a:cxnSpLocks/>
          </p:cNvCxnSpPr>
          <p:nvPr/>
        </p:nvCxnSpPr>
        <p:spPr>
          <a:xfrm>
            <a:off x="524719" y="2819133"/>
            <a:ext cx="252028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ộp Văn bản 6">
            <a:extLst>
              <a:ext uri="{FF2B5EF4-FFF2-40B4-BE49-F238E27FC236}">
                <a16:creationId xmlns:a16="http://schemas.microsoft.com/office/drawing/2014/main" id="{5AD9CE83-589A-CF20-8CE9-35C28098BCAC}"/>
              </a:ext>
            </a:extLst>
          </p:cNvPr>
          <p:cNvSpPr txBox="1"/>
          <p:nvPr/>
        </p:nvSpPr>
        <p:spPr>
          <a:xfrm>
            <a:off x="155343" y="3074970"/>
            <a:ext cx="4454229" cy="393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 giao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xa nên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trên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message-based protocol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+Cho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cache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+Dùng IPSec và SSL để bảo mật, mã hóa để bảo vệ, chứ kĩ số để phát hiện giả mạo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hiêu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như TCP,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nén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̃i tên: Phải 9">
            <a:extLst>
              <a:ext uri="{FF2B5EF4-FFF2-40B4-BE49-F238E27FC236}">
                <a16:creationId xmlns:a16="http://schemas.microsoft.com/office/drawing/2014/main" id="{16BE33B8-5DFE-5BDD-D52D-61EA280CB87A}"/>
              </a:ext>
            </a:extLst>
          </p:cNvPr>
          <p:cNvSpPr/>
          <p:nvPr/>
        </p:nvSpPr>
        <p:spPr>
          <a:xfrm>
            <a:off x="194306" y="1137137"/>
            <a:ext cx="2467974" cy="93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THÀNH PHẦN</a:t>
            </a:r>
            <a:endParaRPr lang="en-US" sz="1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7704856" cy="17461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Để tối ưu hóa khả năng mở rộng và bảo trì ứng dụng cần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5665" y="2468135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24719" y="2926915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6">
            <a:extLst>
              <a:ext uri="{FF2B5EF4-FFF2-40B4-BE49-F238E27FC236}">
                <a16:creationId xmlns:a16="http://schemas.microsoft.com/office/drawing/2014/main" id="{5408416E-E0F0-2BC2-1B97-7DA3F7F68781}"/>
              </a:ext>
            </a:extLst>
          </p:cNvPr>
          <p:cNvSpPr txBox="1"/>
          <p:nvPr/>
        </p:nvSpPr>
        <p:spPr>
          <a:xfrm>
            <a:off x="220193" y="3212093"/>
            <a:ext cx="8568952" cy="344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kĩ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yêu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tồng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nên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riêng ra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Tận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+Cân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nhắc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8352928" cy="2034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Rich client applications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 như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0703" y="2968496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24719" y="3616325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̃i tên: Phải 8">
            <a:extLst>
              <a:ext uri="{FF2B5EF4-FFF2-40B4-BE49-F238E27FC236}">
                <a16:creationId xmlns:a16="http://schemas.microsoft.com/office/drawing/2014/main" id="{09A0F39C-F191-DB98-AAC9-253CB726C3C8}"/>
              </a:ext>
            </a:extLst>
          </p:cNvPr>
          <p:cNvSpPr/>
          <p:nvPr/>
        </p:nvSpPr>
        <p:spPr>
          <a:xfrm>
            <a:off x="524719" y="1050068"/>
            <a:ext cx="2736304" cy="128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QUẢN L</a:t>
            </a:r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Í CẤU HÌNH</a:t>
            </a:r>
            <a:endParaRPr lang="en-US" sz="1800" dirty="0"/>
          </a:p>
        </p:txBody>
      </p:sp>
      <p:sp>
        <p:nvSpPr>
          <p:cNvPr id="8" name="Hộp Văn bản 6">
            <a:extLst>
              <a:ext uri="{FF2B5EF4-FFF2-40B4-BE49-F238E27FC236}">
                <a16:creationId xmlns:a16="http://schemas.microsoft.com/office/drawing/2014/main" id="{784A682B-4CCE-19E0-6B72-D52FEF569B1C}"/>
              </a:ext>
            </a:extLst>
          </p:cNvPr>
          <p:cNvSpPr txBox="1"/>
          <p:nvPr/>
        </p:nvSpPr>
        <p:spPr>
          <a:xfrm>
            <a:off x="380703" y="3888033"/>
            <a:ext cx="8568952" cy="21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thay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b="1" dirty="0" err="1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ụng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hay lưu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trung,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nhạy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chinh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nhôm chinh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ghi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đè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vi-VN" sz="18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endParaRPr lang="en-US" sz="18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16200000">
            <a:off x="6450800" y="296748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-3">
            <a:extLst>
              <a:ext uri="{FF2B5EF4-FFF2-40B4-BE49-F238E27FC236}">
                <a16:creationId xmlns:a16="http://schemas.microsoft.com/office/drawing/2014/main" id="{90B5FC93-96D4-7464-1D6B-EE4B7EE3FF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671" y="26640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-2">
            <a:extLst>
              <a:ext uri="{FF2B5EF4-FFF2-40B4-BE49-F238E27FC236}">
                <a16:creationId xmlns:a16="http://schemas.microsoft.com/office/drawing/2014/main" id="{772B0701-9412-05EC-B9D2-3C8C9ADB1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39478" y="303638"/>
            <a:ext cx="579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CÁC MỐI QUAN TÂM CỤ THỂ: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B92DD8-F34F-9D6A-6D6A-27392FE2A5DF}"/>
              </a:ext>
            </a:extLst>
          </p:cNvPr>
          <p:cNvCxnSpPr/>
          <p:nvPr/>
        </p:nvCxnSpPr>
        <p:spPr>
          <a:xfrm>
            <a:off x="1428293" y="949969"/>
            <a:ext cx="518457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299C85-F3DF-6322-40CF-ABB0206955FD}"/>
              </a:ext>
            </a:extLst>
          </p:cNvPr>
          <p:cNvSpPr/>
          <p:nvPr/>
        </p:nvSpPr>
        <p:spPr>
          <a:xfrm>
            <a:off x="3621063" y="1078113"/>
            <a:ext cx="8352928" cy="12899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Rich client applications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vi-VN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Việc này tác động đến hiệu suất của ứng dụng.</a:t>
            </a:r>
            <a:endParaRPr lang="en-US" sz="2000" b="1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5">
            <a:extLst>
              <a:ext uri="{FF2B5EF4-FFF2-40B4-BE49-F238E27FC236}">
                <a16:creationId xmlns:a16="http://schemas.microsoft.com/office/drawing/2014/main" id="{FE72331C-6A91-1ABA-3FD3-B828B6E4711E}"/>
              </a:ext>
            </a:extLst>
          </p:cNvPr>
          <p:cNvSpPr txBox="1"/>
          <p:nvPr/>
        </p:nvSpPr>
        <p:spPr>
          <a:xfrm>
            <a:off x="380703" y="2968496"/>
            <a:ext cx="3379413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guyên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endParaRPr lang="en-US" sz="2400" b="1" dirty="0">
              <a:solidFill>
                <a:srgbClr val="FF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ADADC0-B63F-C6C4-8063-2B3E3C6E4E6C}"/>
              </a:ext>
            </a:extLst>
          </p:cNvPr>
          <p:cNvCxnSpPr>
            <a:cxnSpLocks/>
          </p:cNvCxnSpPr>
          <p:nvPr/>
        </p:nvCxnSpPr>
        <p:spPr>
          <a:xfrm>
            <a:off x="514336" y="3459573"/>
            <a:ext cx="27363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̃i tên: Phải 8">
            <a:extLst>
              <a:ext uri="{FF2B5EF4-FFF2-40B4-BE49-F238E27FC236}">
                <a16:creationId xmlns:a16="http://schemas.microsoft.com/office/drawing/2014/main" id="{09A0F39C-F191-DB98-AAC9-253CB726C3C8}"/>
              </a:ext>
            </a:extLst>
          </p:cNvPr>
          <p:cNvSpPr/>
          <p:nvPr/>
        </p:nvSpPr>
        <p:spPr>
          <a:xfrm>
            <a:off x="514336" y="1078113"/>
            <a:ext cx="2736304" cy="128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TRUY CẬP DỮ LIỆU</a:t>
            </a:r>
            <a:endParaRPr lang="en-US" sz="1800" dirty="0"/>
          </a:p>
        </p:txBody>
      </p:sp>
      <p:sp>
        <p:nvSpPr>
          <p:cNvPr id="2" name="Hộp Văn bản 6">
            <a:extLst>
              <a:ext uri="{FF2B5EF4-FFF2-40B4-BE49-F238E27FC236}">
                <a16:creationId xmlns:a16="http://schemas.microsoft.com/office/drawing/2014/main" id="{5E2C6964-32AD-BE2D-3E47-81183C8A5120}"/>
              </a:ext>
            </a:extLst>
          </p:cNvPr>
          <p:cNvSpPr txBox="1"/>
          <p:nvPr/>
        </p:nvSpPr>
        <p:spPr>
          <a:xfrm>
            <a:off x="380703" y="3790605"/>
            <a:ext cx="8568952" cy="334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không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đệm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huống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thỉnh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thoảng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vi-VN" sz="2000" b="1" dirty="0">
                <a:solidFill>
                  <a:srgbClr val="FFFF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rgbClr val="FFFF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</Words>
  <Application>Microsoft Office PowerPoint</Application>
  <PresentationFormat>Custom</PresentationFormat>
  <Paragraphs>247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Times New Roman</vt:lpstr>
      <vt:lpstr>Yeseva One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2022-10-26T16:18:06Z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